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19" r:id="rId5"/>
    <p:sldId id="328" r:id="rId6"/>
    <p:sldId id="356" r:id="rId7"/>
    <p:sldId id="369" r:id="rId8"/>
    <p:sldId id="348" r:id="rId9"/>
    <p:sldId id="349" r:id="rId10"/>
    <p:sldId id="350" r:id="rId11"/>
    <p:sldId id="352" r:id="rId12"/>
    <p:sldId id="353" r:id="rId13"/>
    <p:sldId id="354" r:id="rId14"/>
    <p:sldId id="367" r:id="rId15"/>
    <p:sldId id="368" r:id="rId16"/>
    <p:sldId id="370" r:id="rId17"/>
    <p:sldId id="357" r:id="rId18"/>
    <p:sldId id="358" r:id="rId19"/>
    <p:sldId id="359" r:id="rId20"/>
    <p:sldId id="360" r:id="rId21"/>
    <p:sldId id="361" r:id="rId22"/>
    <p:sldId id="362" r:id="rId23"/>
    <p:sldId id="363" r:id="rId24"/>
    <p:sldId id="364" r:id="rId25"/>
    <p:sldId id="365" r:id="rId26"/>
    <p:sldId id="371" r:id="rId27"/>
    <p:sldId id="372" r:id="rId28"/>
    <p:sldId id="351" r:id="rId29"/>
    <p:sldId id="355" r:id="rId30"/>
    <p:sldId id="320" r:id="rId31"/>
  </p:sldIdLst>
  <p:sldSz cx="9144000" cy="6858000" type="screen4x3"/>
  <p:notesSz cx="9296400"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534">
          <p15:clr>
            <a:srgbClr val="A4A3A4"/>
          </p15:clr>
        </p15:guide>
        <p15:guide id="2" orient="horz" pos="660">
          <p15:clr>
            <a:srgbClr val="A4A3A4"/>
          </p15:clr>
        </p15:guide>
        <p15:guide id="3" pos="2015">
          <p15:clr>
            <a:srgbClr val="A4A3A4"/>
          </p15:clr>
        </p15:guide>
        <p15:guide id="4" pos="3907">
          <p15:clr>
            <a:srgbClr val="A4A3A4"/>
          </p15:clr>
        </p15:guide>
        <p15:guide id="5" pos="306">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7A00"/>
    <a:srgbClr val="981E32"/>
    <a:srgbClr val="C60C30"/>
    <a:srgbClr val="EAEAEA"/>
    <a:srgbClr val="DBCEAC"/>
    <a:srgbClr val="3CB6CE"/>
    <a:srgbClr val="B6BF00"/>
    <a:srgbClr val="003C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85" autoAdjust="0"/>
    <p:restoredTop sz="97674" autoAdjust="0"/>
  </p:normalViewPr>
  <p:slideViewPr>
    <p:cSldViewPr snapToGrid="0">
      <p:cViewPr varScale="1">
        <p:scale>
          <a:sx n="119" d="100"/>
          <a:sy n="119" d="100"/>
        </p:scale>
        <p:origin x="516" y="108"/>
      </p:cViewPr>
      <p:guideLst>
        <p:guide orient="horz" pos="1534"/>
        <p:guide orient="horz" pos="660"/>
        <p:guide pos="2015"/>
        <p:guide pos="3907"/>
        <p:guide pos="306"/>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118" d="100"/>
          <a:sy n="118" d="100"/>
        </p:scale>
        <p:origin x="-2004" y="-96"/>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4D75143B-AEBF-CE34-F096-E25EAFBDC979}"/>
              </a:ext>
            </a:extLst>
          </p:cNvPr>
          <p:cNvSpPr>
            <a:spLocks noGrp="1" noChangeArrowheads="1"/>
          </p:cNvSpPr>
          <p:nvPr>
            <p:ph type="hdr" sz="quarter"/>
          </p:nvPr>
        </p:nvSpPr>
        <p:spPr bwMode="auto">
          <a:xfrm>
            <a:off x="3886200" y="0"/>
            <a:ext cx="437673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a:p>
        </p:txBody>
      </p:sp>
      <p:sp>
        <p:nvSpPr>
          <p:cNvPr id="55299" name="Rectangle 3">
            <a:extLst>
              <a:ext uri="{FF2B5EF4-FFF2-40B4-BE49-F238E27FC236}">
                <a16:creationId xmlns:a16="http://schemas.microsoft.com/office/drawing/2014/main" id="{5157EF58-E2A5-6338-9041-364940ABEED1}"/>
              </a:ext>
            </a:extLst>
          </p:cNvPr>
          <p:cNvSpPr>
            <a:spLocks noGrp="1" noChangeArrowheads="1"/>
          </p:cNvSpPr>
          <p:nvPr>
            <p:ph type="dt" sz="quarter" idx="1"/>
          </p:nvPr>
        </p:nvSpPr>
        <p:spPr bwMode="auto">
          <a:xfrm>
            <a:off x="8277225" y="0"/>
            <a:ext cx="10175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FED25437-CCC0-4948-94E1-7820A30C2677}" type="datetime1">
              <a:rPr lang="en-US"/>
              <a:pPr>
                <a:defRPr/>
              </a:pPr>
              <a:t>3/11/2025</a:t>
            </a:fld>
            <a:endParaRPr lang="en-US" dirty="0"/>
          </a:p>
        </p:txBody>
      </p:sp>
      <p:sp>
        <p:nvSpPr>
          <p:cNvPr id="55300" name="Rectangle 4">
            <a:extLst>
              <a:ext uri="{FF2B5EF4-FFF2-40B4-BE49-F238E27FC236}">
                <a16:creationId xmlns:a16="http://schemas.microsoft.com/office/drawing/2014/main" id="{3FBE1C03-4040-C54F-734B-3B81A6869DAD}"/>
              </a:ext>
            </a:extLst>
          </p:cNvPr>
          <p:cNvSpPr>
            <a:spLocks noGrp="1" noChangeArrowheads="1"/>
          </p:cNvSpPr>
          <p:nvPr>
            <p:ph type="ftr" sz="quarter" idx="2"/>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a:t>Template-WSU Hrz 431.ppt</a:t>
            </a:r>
          </a:p>
        </p:txBody>
      </p:sp>
      <p:sp>
        <p:nvSpPr>
          <p:cNvPr id="55301" name="Rectangle 5">
            <a:extLst>
              <a:ext uri="{FF2B5EF4-FFF2-40B4-BE49-F238E27FC236}">
                <a16:creationId xmlns:a16="http://schemas.microsoft.com/office/drawing/2014/main" id="{3727D6A2-D8B2-26F7-6F03-EA359D7CE12A}"/>
              </a:ext>
            </a:extLst>
          </p:cNvPr>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C4CF3725-387D-4868-9DE0-EA1AFFDE2C4C}" type="slidenum">
              <a:rPr lang="en-US" altLang="en-US"/>
              <a:pPr>
                <a:defRPr/>
              </a:pPr>
              <a:t>‹#›</a:t>
            </a:fld>
            <a:endParaRPr lang="en-US" altLang="en-US"/>
          </a:p>
        </p:txBody>
      </p:sp>
      <p:sp>
        <p:nvSpPr>
          <p:cNvPr id="2" name="TextBox 1">
            <a:extLst>
              <a:ext uri="{FF2B5EF4-FFF2-40B4-BE49-F238E27FC236}">
                <a16:creationId xmlns:a16="http://schemas.microsoft.com/office/drawing/2014/main" id="{7B39852F-6E7E-B3A8-C3A9-B60FF9B8444E}"/>
              </a:ext>
            </a:extLst>
          </p:cNvPr>
          <p:cNvSpPr txBox="1"/>
          <p:nvPr/>
        </p:nvSpPr>
        <p:spPr>
          <a:xfrm>
            <a:off x="0" y="7938"/>
            <a:ext cx="3757613" cy="277812"/>
          </a:xfrm>
          <a:prstGeom prst="rect">
            <a:avLst/>
          </a:prstGeom>
          <a:noFill/>
        </p:spPr>
        <p:txBody>
          <a:bodyPr lIns="91650" tIns="45825" rIns="91650" bIns="45825">
            <a:spAutoFit/>
          </a:bodyPr>
          <a:lstStyle/>
          <a:p>
            <a:pPr eaLnBrk="1" hangingPunct="1">
              <a:defRPr/>
            </a:pPr>
            <a:r>
              <a:rPr lang="en-US" sz="1200" spc="301" dirty="0">
                <a:latin typeface="Times New Roman" panose="02020603050405020304" pitchFamily="18" charset="0"/>
                <a:cs typeface="Times New Roman" panose="02020603050405020304" pitchFamily="18" charset="0"/>
              </a:rPr>
              <a:t>WASHINGTON STATE UNIVERSITY</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86D65BF0-76A7-1E81-CA8D-B8AA8D99AFA9}"/>
              </a:ext>
            </a:extLst>
          </p:cNvPr>
          <p:cNvSpPr>
            <a:spLocks noGrp="1" noChangeArrowheads="1"/>
          </p:cNvSpPr>
          <p:nvPr>
            <p:ph type="hdr" sz="quarter"/>
          </p:nvPr>
        </p:nvSpPr>
        <p:spPr bwMode="auto">
          <a:xfrm>
            <a:off x="0" y="0"/>
            <a:ext cx="4027488"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defTabSz="923828" eaLnBrk="1" hangingPunct="1">
              <a:defRPr sz="1200">
                <a:latin typeface="Arial" charset="0"/>
              </a:defRPr>
            </a:lvl1pPr>
          </a:lstStyle>
          <a:p>
            <a:pPr>
              <a:defRPr/>
            </a:pPr>
            <a:endParaRPr lang="en-US"/>
          </a:p>
        </p:txBody>
      </p:sp>
      <p:sp>
        <p:nvSpPr>
          <p:cNvPr id="12291" name="Rectangle 3">
            <a:extLst>
              <a:ext uri="{FF2B5EF4-FFF2-40B4-BE49-F238E27FC236}">
                <a16:creationId xmlns:a16="http://schemas.microsoft.com/office/drawing/2014/main" id="{3CE387FD-96AD-141E-EC78-BEAE3A9EA11A}"/>
              </a:ext>
            </a:extLst>
          </p:cNvPr>
          <p:cNvSpPr>
            <a:spLocks noGrp="1" noChangeArrowheads="1"/>
          </p:cNvSpPr>
          <p:nvPr>
            <p:ph type="dt" idx="1"/>
          </p:nvPr>
        </p:nvSpPr>
        <p:spPr bwMode="auto">
          <a:xfrm>
            <a:off x="5265738" y="0"/>
            <a:ext cx="4029075" cy="349250"/>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lvl1pPr algn="r" defTabSz="923828" eaLnBrk="1" hangingPunct="1">
              <a:defRPr sz="1200">
                <a:latin typeface="Arial" charset="0"/>
              </a:defRPr>
            </a:lvl1pPr>
          </a:lstStyle>
          <a:p>
            <a:pPr>
              <a:defRPr/>
            </a:pPr>
            <a:fld id="{2E7F5D1E-0EF7-4B46-B03B-28EA02FF6DD7}" type="datetime1">
              <a:rPr lang="en-US"/>
              <a:pPr>
                <a:defRPr/>
              </a:pPr>
              <a:t>3/11/2025</a:t>
            </a:fld>
            <a:endParaRPr lang="en-US"/>
          </a:p>
        </p:txBody>
      </p:sp>
      <p:sp>
        <p:nvSpPr>
          <p:cNvPr id="3076" name="Rectangle 4">
            <a:extLst>
              <a:ext uri="{FF2B5EF4-FFF2-40B4-BE49-F238E27FC236}">
                <a16:creationId xmlns:a16="http://schemas.microsoft.com/office/drawing/2014/main" id="{455E54CA-522B-04BD-F50A-C345D609CE20}"/>
              </a:ext>
            </a:extLst>
          </p:cNvPr>
          <p:cNvSpPr>
            <a:spLocks noGrp="1" noRot="1" noChangeAspect="1" noChangeArrowheads="1" noTextEdit="1"/>
          </p:cNvSpPr>
          <p:nvPr>
            <p:ph type="sldImg" idx="2"/>
          </p:nvPr>
        </p:nvSpPr>
        <p:spPr bwMode="auto">
          <a:xfrm>
            <a:off x="2898775" y="52705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a:extLst>
              <a:ext uri="{FF2B5EF4-FFF2-40B4-BE49-F238E27FC236}">
                <a16:creationId xmlns:a16="http://schemas.microsoft.com/office/drawing/2014/main" id="{00A044DA-4E7C-50E9-7B23-9BD0DA914E66}"/>
              </a:ext>
            </a:extLst>
          </p:cNvPr>
          <p:cNvSpPr>
            <a:spLocks noGrp="1" noChangeArrowheads="1"/>
          </p:cNvSpPr>
          <p:nvPr>
            <p:ph type="body" sz="quarter" idx="3"/>
          </p:nvPr>
        </p:nvSpPr>
        <p:spPr bwMode="auto">
          <a:xfrm>
            <a:off x="930275" y="3330575"/>
            <a:ext cx="7435850" cy="3152775"/>
          </a:xfrm>
          <a:prstGeom prst="rect">
            <a:avLst/>
          </a:prstGeom>
          <a:noFill/>
          <a:ln w="9525">
            <a:noFill/>
            <a:miter lim="800000"/>
            <a:headEnd/>
            <a:tailEnd/>
          </a:ln>
          <a:effectLst/>
        </p:spPr>
        <p:txBody>
          <a:bodyPr vert="horz" wrap="square" lIns="92292" tIns="46146" rIns="92292" bIns="4614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a:extLst>
              <a:ext uri="{FF2B5EF4-FFF2-40B4-BE49-F238E27FC236}">
                <a16:creationId xmlns:a16="http://schemas.microsoft.com/office/drawing/2014/main" id="{A77211B0-F19F-D3CE-4AE1-8DB2AC54BC0F}"/>
              </a:ext>
            </a:extLst>
          </p:cNvPr>
          <p:cNvSpPr>
            <a:spLocks noGrp="1" noChangeArrowheads="1"/>
          </p:cNvSpPr>
          <p:nvPr>
            <p:ph type="ftr" sz="quarter" idx="4"/>
          </p:nvPr>
        </p:nvSpPr>
        <p:spPr bwMode="auto">
          <a:xfrm>
            <a:off x="0" y="6657975"/>
            <a:ext cx="4027488"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defTabSz="923828" eaLnBrk="1" hangingPunct="1">
              <a:defRPr sz="1200">
                <a:latin typeface="Arial" charset="0"/>
              </a:defRPr>
            </a:lvl1pPr>
          </a:lstStyle>
          <a:p>
            <a:pPr>
              <a:defRPr/>
            </a:pPr>
            <a:r>
              <a:rPr lang="en-US"/>
              <a:t>Template-WSU Hrz 431.ppt</a:t>
            </a:r>
          </a:p>
        </p:txBody>
      </p:sp>
      <p:sp>
        <p:nvSpPr>
          <p:cNvPr id="12295" name="Rectangle 7">
            <a:extLst>
              <a:ext uri="{FF2B5EF4-FFF2-40B4-BE49-F238E27FC236}">
                <a16:creationId xmlns:a16="http://schemas.microsoft.com/office/drawing/2014/main" id="{433CB8E2-6E91-7F2C-1831-E8BE1882373E}"/>
              </a:ext>
            </a:extLst>
          </p:cNvPr>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2292" tIns="46146" rIns="92292" bIns="46146" numCol="1" anchor="b" anchorCtr="0" compatLnSpc="1">
            <a:prstTxWarp prst="textNoShape">
              <a:avLst/>
            </a:prstTxWarp>
          </a:bodyPr>
          <a:lstStyle>
            <a:lvl1pPr algn="r" defTabSz="922338" eaLnBrk="1" hangingPunct="1">
              <a:defRPr sz="1200"/>
            </a:lvl1pPr>
          </a:lstStyle>
          <a:p>
            <a:pPr>
              <a:defRPr/>
            </a:pPr>
            <a:fld id="{3C7EBA1E-3077-4A79-8264-EF448986F72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a:extLst>
              <a:ext uri="{FF2B5EF4-FFF2-40B4-BE49-F238E27FC236}">
                <a16:creationId xmlns:a16="http://schemas.microsoft.com/office/drawing/2014/main" id="{3E53E508-A832-439D-80F2-53EC20520782}"/>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FF3C7D0-D4A5-449C-9571-4A536078B3CB}" type="datetime1">
              <a:rPr lang="en-US" altLang="en-US" smtClean="0"/>
              <a:pPr>
                <a:spcBef>
                  <a:spcPct val="0"/>
                </a:spcBef>
              </a:pPr>
              <a:t>3/11/2025</a:t>
            </a:fld>
            <a:endParaRPr lang="en-US" altLang="en-US"/>
          </a:p>
        </p:txBody>
      </p:sp>
      <p:sp>
        <p:nvSpPr>
          <p:cNvPr id="6147" name="Rectangle 6">
            <a:extLst>
              <a:ext uri="{FF2B5EF4-FFF2-40B4-BE49-F238E27FC236}">
                <a16:creationId xmlns:a16="http://schemas.microsoft.com/office/drawing/2014/main" id="{ADAC42E1-DEBB-C82A-B86C-F82F921C42DF}"/>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Template-WSU Hrz 431.ppt</a:t>
            </a:r>
          </a:p>
        </p:txBody>
      </p:sp>
      <p:sp>
        <p:nvSpPr>
          <p:cNvPr id="6148" name="Rectangle 7">
            <a:extLst>
              <a:ext uri="{FF2B5EF4-FFF2-40B4-BE49-F238E27FC236}">
                <a16:creationId xmlns:a16="http://schemas.microsoft.com/office/drawing/2014/main" id="{D596133F-30CF-ADB5-0DA8-AC5E3C69F1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E805DA-1F9C-4544-8A3E-83E4CD94B231}" type="slidenum">
              <a:rPr lang="en-US" altLang="en-US" smtClean="0"/>
              <a:pPr>
                <a:spcBef>
                  <a:spcPct val="0"/>
                </a:spcBef>
              </a:pPr>
              <a:t>1</a:t>
            </a:fld>
            <a:endParaRPr lang="en-US" altLang="en-US"/>
          </a:p>
        </p:txBody>
      </p:sp>
      <p:sp>
        <p:nvSpPr>
          <p:cNvPr id="6149" name="Rectangle 2">
            <a:extLst>
              <a:ext uri="{FF2B5EF4-FFF2-40B4-BE49-F238E27FC236}">
                <a16:creationId xmlns:a16="http://schemas.microsoft.com/office/drawing/2014/main" id="{D69DF04E-933A-6639-4287-909ED091B3A1}"/>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F74C08BB-952B-00B6-5952-C73EEE338C1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Yes, if the funds are to not to be repaid during the award year.</a:t>
            </a:r>
            <a:endParaRPr lang="en-US" dirty="0"/>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19</a:t>
            </a:fld>
            <a:endParaRPr lang="en-US" altLang="en-US"/>
          </a:p>
        </p:txBody>
      </p:sp>
    </p:spTree>
    <p:extLst>
      <p:ext uri="{BB962C8B-B14F-4D97-AF65-F5344CB8AC3E}">
        <p14:creationId xmlns:p14="http://schemas.microsoft.com/office/powerpoint/2010/main" val="3890401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Yes, this would count, if were income would not be considered a benefit.</a:t>
            </a:r>
            <a:endParaRPr lang="en-US" dirty="0"/>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21</a:t>
            </a:fld>
            <a:endParaRPr lang="en-US" altLang="en-US"/>
          </a:p>
        </p:txBody>
      </p:sp>
    </p:spTree>
    <p:extLst>
      <p:ext uri="{BB962C8B-B14F-4D97-AF65-F5344CB8AC3E}">
        <p14:creationId xmlns:p14="http://schemas.microsoft.com/office/powerpoint/2010/main" val="2807431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No, it doesn’t matter of aid already disbursed or not, emergency aid is excluded as OFA.  But definition of OFA is specific. (expenses included in COA must exist). Must be documented/retained. Passed due balance for tuition does not meet rules of emergency aid.</a:t>
            </a:r>
            <a:endParaRPr lang="en-US" dirty="0"/>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22</a:t>
            </a:fld>
            <a:endParaRPr lang="en-US" altLang="en-US"/>
          </a:p>
        </p:txBody>
      </p:sp>
    </p:spTree>
    <p:extLst>
      <p:ext uri="{BB962C8B-B14F-4D97-AF65-F5344CB8AC3E}">
        <p14:creationId xmlns:p14="http://schemas.microsoft.com/office/powerpoint/2010/main" val="38227248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eligibility is also subject to funding availability</a:t>
            </a:r>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24</a:t>
            </a:fld>
            <a:endParaRPr lang="en-US" altLang="en-US"/>
          </a:p>
        </p:txBody>
      </p:sp>
    </p:spTree>
    <p:extLst>
      <p:ext uri="{BB962C8B-B14F-4D97-AF65-F5344CB8AC3E}">
        <p14:creationId xmlns:p14="http://schemas.microsoft.com/office/powerpoint/2010/main" val="40899989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68DC083B-A73C-643C-57D7-65D76BBF7919}"/>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281305AA-6182-E2A2-14A0-28A4B5BFAF0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13316" name="Date Placeholder 3">
            <a:extLst>
              <a:ext uri="{FF2B5EF4-FFF2-40B4-BE49-F238E27FC236}">
                <a16:creationId xmlns:a16="http://schemas.microsoft.com/office/drawing/2014/main" id="{1AC351C1-CAFF-32A7-CA96-C458556F0F21}"/>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53D632D8-6B13-439A-B447-F0DFB44B9EE5}" type="datetime1">
              <a:rPr lang="en-US" altLang="en-US" smtClean="0"/>
              <a:pPr/>
              <a:t>3/11/2025</a:t>
            </a:fld>
            <a:endParaRPr lang="en-US" altLang="en-US"/>
          </a:p>
        </p:txBody>
      </p:sp>
      <p:sp>
        <p:nvSpPr>
          <p:cNvPr id="13317" name="Footer Placeholder 4">
            <a:extLst>
              <a:ext uri="{FF2B5EF4-FFF2-40B4-BE49-F238E27FC236}">
                <a16:creationId xmlns:a16="http://schemas.microsoft.com/office/drawing/2014/main" id="{1EBBDE71-DDF8-990B-5BB8-38FB20753320}"/>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Template-WSU Hrz 431.ppt</a:t>
            </a:r>
          </a:p>
        </p:txBody>
      </p:sp>
      <p:sp>
        <p:nvSpPr>
          <p:cNvPr id="13318" name="Slide Number Placeholder 5">
            <a:extLst>
              <a:ext uri="{FF2B5EF4-FFF2-40B4-BE49-F238E27FC236}">
                <a16:creationId xmlns:a16="http://schemas.microsoft.com/office/drawing/2014/main" id="{5999542F-47C6-791A-248D-7033AF8FBFE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7ED1C3A-5E29-4D8E-BF97-008A354375F6}" type="slidenum">
              <a:rPr lang="en-US" altLang="en-US" smtClean="0"/>
              <a:pPr/>
              <a:t>25</a:t>
            </a:fld>
            <a:endParaRPr lang="en-US" altLang="en-US"/>
          </a:p>
        </p:txBody>
      </p:sp>
    </p:spTree>
    <p:extLst>
      <p:ext uri="{BB962C8B-B14F-4D97-AF65-F5344CB8AC3E}">
        <p14:creationId xmlns:p14="http://schemas.microsoft.com/office/powerpoint/2010/main" val="11749641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1C858811-40E9-C2AE-BD1D-E6FB63C4405A}"/>
              </a:ext>
            </a:extLst>
          </p:cNvPr>
          <p:cNvSpPr>
            <a:spLocks noGrp="1" noRot="1" noChangeAspect="1" noChangeArrowheads="1" noTextEdit="1"/>
          </p:cNvSpPr>
          <p:nvPr>
            <p:ph type="sldImg"/>
          </p:nvPr>
        </p:nvSpPr>
        <p:spPr>
          <a:ln/>
        </p:spPr>
      </p:sp>
      <p:sp>
        <p:nvSpPr>
          <p:cNvPr id="31747" name="Notes Placeholder 2">
            <a:extLst>
              <a:ext uri="{FF2B5EF4-FFF2-40B4-BE49-F238E27FC236}">
                <a16:creationId xmlns:a16="http://schemas.microsoft.com/office/drawing/2014/main" id="{D4AD2F1D-B9D3-5F4A-E93E-CAAADB4381C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31748" name="Date Placeholder 3">
            <a:extLst>
              <a:ext uri="{FF2B5EF4-FFF2-40B4-BE49-F238E27FC236}">
                <a16:creationId xmlns:a16="http://schemas.microsoft.com/office/drawing/2014/main" id="{0E0FA0ED-D38B-13E1-F6AF-0A795CFDA2D8}"/>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9274AFBF-AEB1-4D84-A7D7-7D81178DFE2F}" type="datetime1">
              <a:rPr lang="en-US" altLang="en-US" smtClean="0"/>
              <a:pPr/>
              <a:t>3/11/2025</a:t>
            </a:fld>
            <a:endParaRPr lang="en-US" altLang="en-US"/>
          </a:p>
        </p:txBody>
      </p:sp>
      <p:sp>
        <p:nvSpPr>
          <p:cNvPr id="31749" name="Footer Placeholder 4">
            <a:extLst>
              <a:ext uri="{FF2B5EF4-FFF2-40B4-BE49-F238E27FC236}">
                <a16:creationId xmlns:a16="http://schemas.microsoft.com/office/drawing/2014/main" id="{9E90CF15-3518-7374-09D5-A6E96D3D9257}"/>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r>
              <a:rPr lang="en-US" altLang="en-US"/>
              <a:t>Template-WSU Hrz 431.ppt</a:t>
            </a:r>
          </a:p>
        </p:txBody>
      </p:sp>
      <p:sp>
        <p:nvSpPr>
          <p:cNvPr id="31750" name="Slide Number Placeholder 5">
            <a:extLst>
              <a:ext uri="{FF2B5EF4-FFF2-40B4-BE49-F238E27FC236}">
                <a16:creationId xmlns:a16="http://schemas.microsoft.com/office/drawing/2014/main" id="{6290295C-A883-8304-4C7F-D5D230DDE7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a:solidFill>
                  <a:schemeClr val="tx1"/>
                </a:solidFill>
                <a:latin typeface="Arial" panose="020B0604020202020204" pitchFamily="34" charset="0"/>
              </a:defRPr>
            </a:lvl1pPr>
            <a:lvl2pPr marL="742950" indent="-285750" defTabSz="922338">
              <a:defRPr>
                <a:solidFill>
                  <a:schemeClr val="tx1"/>
                </a:solidFill>
                <a:latin typeface="Arial" panose="020B0604020202020204" pitchFamily="34" charset="0"/>
              </a:defRPr>
            </a:lvl2pPr>
            <a:lvl3pPr marL="1143000" indent="-228600" defTabSz="922338">
              <a:defRPr>
                <a:solidFill>
                  <a:schemeClr val="tx1"/>
                </a:solidFill>
                <a:latin typeface="Arial" panose="020B0604020202020204" pitchFamily="34" charset="0"/>
              </a:defRPr>
            </a:lvl3pPr>
            <a:lvl4pPr marL="1600200" indent="-228600" defTabSz="922338">
              <a:defRPr>
                <a:solidFill>
                  <a:schemeClr val="tx1"/>
                </a:solidFill>
                <a:latin typeface="Arial" panose="020B0604020202020204" pitchFamily="34" charset="0"/>
              </a:defRPr>
            </a:lvl4pPr>
            <a:lvl5pPr marL="2057400" indent="-228600" defTabSz="922338">
              <a:defRPr>
                <a:solidFill>
                  <a:schemeClr val="tx1"/>
                </a:solidFill>
                <a:latin typeface="Arial" panose="020B0604020202020204" pitchFamily="34" charset="0"/>
              </a:defRPr>
            </a:lvl5pPr>
            <a:lvl6pPr marL="2514600" indent="-228600" defTabSz="922338" eaLnBrk="0" fontAlgn="base" hangingPunct="0">
              <a:spcBef>
                <a:spcPct val="0"/>
              </a:spcBef>
              <a:spcAft>
                <a:spcPct val="0"/>
              </a:spcAft>
              <a:defRPr>
                <a:solidFill>
                  <a:schemeClr val="tx1"/>
                </a:solidFill>
                <a:latin typeface="Arial" panose="020B0604020202020204" pitchFamily="34" charset="0"/>
              </a:defRPr>
            </a:lvl6pPr>
            <a:lvl7pPr marL="2971800" indent="-228600" defTabSz="922338" eaLnBrk="0" fontAlgn="base" hangingPunct="0">
              <a:spcBef>
                <a:spcPct val="0"/>
              </a:spcBef>
              <a:spcAft>
                <a:spcPct val="0"/>
              </a:spcAft>
              <a:defRPr>
                <a:solidFill>
                  <a:schemeClr val="tx1"/>
                </a:solidFill>
                <a:latin typeface="Arial" panose="020B0604020202020204" pitchFamily="34" charset="0"/>
              </a:defRPr>
            </a:lvl7pPr>
            <a:lvl8pPr marL="3429000" indent="-228600" defTabSz="922338" eaLnBrk="0" fontAlgn="base" hangingPunct="0">
              <a:spcBef>
                <a:spcPct val="0"/>
              </a:spcBef>
              <a:spcAft>
                <a:spcPct val="0"/>
              </a:spcAft>
              <a:defRPr>
                <a:solidFill>
                  <a:schemeClr val="tx1"/>
                </a:solidFill>
                <a:latin typeface="Arial" panose="020B0604020202020204" pitchFamily="34" charset="0"/>
              </a:defRPr>
            </a:lvl8pPr>
            <a:lvl9pPr marL="3886200" indent="-228600" defTabSz="922338" eaLnBrk="0" fontAlgn="base" hangingPunct="0">
              <a:spcBef>
                <a:spcPct val="0"/>
              </a:spcBef>
              <a:spcAft>
                <a:spcPct val="0"/>
              </a:spcAft>
              <a:defRPr>
                <a:solidFill>
                  <a:schemeClr val="tx1"/>
                </a:solidFill>
                <a:latin typeface="Arial" panose="020B0604020202020204" pitchFamily="34" charset="0"/>
              </a:defRPr>
            </a:lvl9pPr>
          </a:lstStyle>
          <a:p>
            <a:fld id="{D90C7012-A0EF-42C2-BF65-8261790EFD5B}" type="slidenum">
              <a:rPr lang="en-US" altLang="en-US" smtClean="0"/>
              <a:pPr/>
              <a:t>26</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6E4ABDB-B3BE-D6D2-E5B0-0F8FDFDA682F}"/>
              </a:ext>
            </a:extLst>
          </p:cNvPr>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1B496FE-225F-410A-A956-7F73D1C09455}" type="datetime1">
              <a:rPr lang="en-US" altLang="en-US" smtClean="0"/>
              <a:pPr>
                <a:spcBef>
                  <a:spcPct val="0"/>
                </a:spcBef>
              </a:pPr>
              <a:t>3/11/2025</a:t>
            </a:fld>
            <a:endParaRPr lang="en-US" altLang="en-US"/>
          </a:p>
        </p:txBody>
      </p:sp>
      <p:sp>
        <p:nvSpPr>
          <p:cNvPr id="8195" name="Rectangle 6">
            <a:extLst>
              <a:ext uri="{FF2B5EF4-FFF2-40B4-BE49-F238E27FC236}">
                <a16:creationId xmlns:a16="http://schemas.microsoft.com/office/drawing/2014/main" id="{CB5EC23E-F431-8A94-6A27-A436EDA81041}"/>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a:t>Template-WSU Hrz 431.ppt</a:t>
            </a:r>
          </a:p>
        </p:txBody>
      </p:sp>
      <p:sp>
        <p:nvSpPr>
          <p:cNvPr id="8196" name="Rectangle 7">
            <a:extLst>
              <a:ext uri="{FF2B5EF4-FFF2-40B4-BE49-F238E27FC236}">
                <a16:creationId xmlns:a16="http://schemas.microsoft.com/office/drawing/2014/main" id="{A672D311-55BE-2F0F-50D5-0FC252F407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Arial" panose="020B0604020202020204" pitchFamily="34" charset="0"/>
              </a:defRPr>
            </a:lvl1pPr>
            <a:lvl2pPr marL="744538" indent="-285750" defTabSz="922338">
              <a:spcBef>
                <a:spcPct val="30000"/>
              </a:spcBef>
              <a:defRPr sz="1200">
                <a:solidFill>
                  <a:schemeClr val="tx1"/>
                </a:solidFill>
                <a:latin typeface="Arial" panose="020B0604020202020204" pitchFamily="34" charset="0"/>
              </a:defRPr>
            </a:lvl2pPr>
            <a:lvl3pPr marL="1144588" indent="-228600" defTabSz="922338">
              <a:spcBef>
                <a:spcPct val="30000"/>
              </a:spcBef>
              <a:defRPr sz="1200">
                <a:solidFill>
                  <a:schemeClr val="tx1"/>
                </a:solidFill>
                <a:latin typeface="Arial" panose="020B0604020202020204" pitchFamily="34" charset="0"/>
              </a:defRPr>
            </a:lvl3pPr>
            <a:lvl4pPr marL="1603375" indent="-228600" defTabSz="922338">
              <a:spcBef>
                <a:spcPct val="30000"/>
              </a:spcBef>
              <a:defRPr sz="1200">
                <a:solidFill>
                  <a:schemeClr val="tx1"/>
                </a:solidFill>
                <a:latin typeface="Arial" panose="020B0604020202020204" pitchFamily="34" charset="0"/>
              </a:defRPr>
            </a:lvl4pPr>
            <a:lvl5pPr marL="2060575" indent="-228600" defTabSz="922338">
              <a:spcBef>
                <a:spcPct val="30000"/>
              </a:spcBef>
              <a:defRPr sz="1200">
                <a:solidFill>
                  <a:schemeClr val="tx1"/>
                </a:solidFill>
                <a:latin typeface="Arial" panose="020B0604020202020204" pitchFamily="34" charset="0"/>
              </a:defRPr>
            </a:lvl5pPr>
            <a:lvl6pPr marL="2517775" indent="-228600" defTabSz="922338" eaLnBrk="0" fontAlgn="base" hangingPunct="0">
              <a:spcBef>
                <a:spcPct val="30000"/>
              </a:spcBef>
              <a:spcAft>
                <a:spcPct val="0"/>
              </a:spcAft>
              <a:defRPr sz="1200">
                <a:solidFill>
                  <a:schemeClr val="tx1"/>
                </a:solidFill>
                <a:latin typeface="Arial" panose="020B0604020202020204" pitchFamily="34" charset="0"/>
              </a:defRPr>
            </a:lvl6pPr>
            <a:lvl7pPr marL="2974975" indent="-228600" defTabSz="922338" eaLnBrk="0" fontAlgn="base" hangingPunct="0">
              <a:spcBef>
                <a:spcPct val="30000"/>
              </a:spcBef>
              <a:spcAft>
                <a:spcPct val="0"/>
              </a:spcAft>
              <a:defRPr sz="1200">
                <a:solidFill>
                  <a:schemeClr val="tx1"/>
                </a:solidFill>
                <a:latin typeface="Arial" panose="020B0604020202020204" pitchFamily="34" charset="0"/>
              </a:defRPr>
            </a:lvl7pPr>
            <a:lvl8pPr marL="3432175" indent="-228600" defTabSz="922338" eaLnBrk="0" fontAlgn="base" hangingPunct="0">
              <a:spcBef>
                <a:spcPct val="30000"/>
              </a:spcBef>
              <a:spcAft>
                <a:spcPct val="0"/>
              </a:spcAft>
              <a:defRPr sz="1200">
                <a:solidFill>
                  <a:schemeClr val="tx1"/>
                </a:solidFill>
                <a:latin typeface="Arial" panose="020B0604020202020204" pitchFamily="34" charset="0"/>
              </a:defRPr>
            </a:lvl8pPr>
            <a:lvl9pPr marL="3889375" indent="-228600" defTabSz="922338"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02641F-1917-432F-A2FC-966FC0CFEACA}" type="slidenum">
              <a:rPr lang="en-US" altLang="en-US" smtClean="0"/>
              <a:pPr>
                <a:spcBef>
                  <a:spcPct val="0"/>
                </a:spcBef>
              </a:pPr>
              <a:t>2</a:t>
            </a:fld>
            <a:endParaRPr lang="en-US" altLang="en-US"/>
          </a:p>
        </p:txBody>
      </p:sp>
      <p:sp>
        <p:nvSpPr>
          <p:cNvPr id="8197" name="Rectangle 2">
            <a:extLst>
              <a:ext uri="{FF2B5EF4-FFF2-40B4-BE49-F238E27FC236}">
                <a16:creationId xmlns:a16="http://schemas.microsoft.com/office/drawing/2014/main" id="{B8222ADE-F9F1-5259-5AD1-EC545F2B5B7D}"/>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7DAF1874-C35A-1FD5-3BC4-CDBB7568BC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Key points: bold text. If benefit received due to being a student 80% of the time, the aid will count as OFA. Period of Enrollment = is all encompassing to include entire enrollment/non enrollment period. It doesn’t matter what the conditions are and when received, department takes an all encompassing.</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Helpful tool to determine if assistance is employment or OFA. Need based employment may not always be work study, if it is need based, is considered OFA. Exclusions are VA benefits, 529 funds, etc..</a:t>
            </a:r>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3</a:t>
            </a:fld>
            <a:endParaRPr lang="en-US" altLang="en-US"/>
          </a:p>
        </p:txBody>
      </p:sp>
    </p:spTree>
    <p:extLst>
      <p:ext uri="{BB962C8B-B14F-4D97-AF65-F5344CB8AC3E}">
        <p14:creationId xmlns:p14="http://schemas.microsoft.com/office/powerpoint/2010/main" val="1651964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VA Benefits are excluded, Any non federal (state) are included as OFA</a:t>
            </a:r>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4</a:t>
            </a:fld>
            <a:endParaRPr lang="en-US" altLang="en-US"/>
          </a:p>
        </p:txBody>
      </p:sp>
    </p:spTree>
    <p:extLst>
      <p:ext uri="{BB962C8B-B14F-4D97-AF65-F5344CB8AC3E}">
        <p14:creationId xmlns:p14="http://schemas.microsoft.com/office/powerpoint/2010/main" val="2117288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 manner on how collected and distributed, this references in kind support which would not be untaxed income. If school is tracking and how much food, it would be OFA but because not inventorying what student is taking then not OFA.</a:t>
            </a:r>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14</a:t>
            </a:fld>
            <a:endParaRPr lang="en-US" altLang="en-US"/>
          </a:p>
        </p:txBody>
      </p:sp>
    </p:spTree>
    <p:extLst>
      <p:ext uri="{BB962C8B-B14F-4D97-AF65-F5344CB8AC3E}">
        <p14:creationId xmlns:p14="http://schemas.microsoft.com/office/powerpoint/2010/main" val="54610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 minimum amount. This is the university’s talent show. </a:t>
            </a:r>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15</a:t>
            </a:fld>
            <a:endParaRPr lang="en-US" altLang="en-US"/>
          </a:p>
        </p:txBody>
      </p:sp>
    </p:spTree>
    <p:extLst>
      <p:ext uri="{BB962C8B-B14F-4D97-AF65-F5344CB8AC3E}">
        <p14:creationId xmlns:p14="http://schemas.microsoft.com/office/powerpoint/2010/main" val="2110894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Yes, this counts as OFA and would be accounted for in the fall because Kelly isn’t enrolled for summer. If Title IV aid, fully packaged, would have to reduce aid</a:t>
            </a:r>
            <a:endParaRPr lang="en-US" dirty="0"/>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16</a:t>
            </a:fld>
            <a:endParaRPr lang="en-US" altLang="en-US"/>
          </a:p>
        </p:txBody>
      </p:sp>
    </p:spTree>
    <p:extLst>
      <p:ext uri="{BB962C8B-B14F-4D97-AF65-F5344CB8AC3E}">
        <p14:creationId xmlns:p14="http://schemas.microsoft.com/office/powerpoint/2010/main" val="2617486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Yes, this is based on student’s enrollment and she would accrue this cost.</a:t>
            </a:r>
            <a:endParaRPr lang="en-US" dirty="0"/>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17</a:t>
            </a:fld>
            <a:endParaRPr lang="en-US" altLang="en-US"/>
          </a:p>
        </p:txBody>
      </p:sp>
    </p:spTree>
    <p:extLst>
      <p:ext uri="{BB962C8B-B14F-4D97-AF65-F5344CB8AC3E}">
        <p14:creationId xmlns:p14="http://schemas.microsoft.com/office/powerpoint/2010/main" val="17860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No, the fund would be accounted for in the summer term as Russell is enrolled. If he was not, then the funds would be accounted for in the fall term.</a:t>
            </a:r>
            <a:endParaRPr lang="en-US" dirty="0"/>
          </a:p>
        </p:txBody>
      </p:sp>
      <p:sp>
        <p:nvSpPr>
          <p:cNvPr id="4" name="Date Placeholder 3"/>
          <p:cNvSpPr>
            <a:spLocks noGrp="1"/>
          </p:cNvSpPr>
          <p:nvPr>
            <p:ph type="dt" idx="1"/>
          </p:nvPr>
        </p:nvSpPr>
        <p:spPr/>
        <p:txBody>
          <a:bodyPr/>
          <a:lstStyle/>
          <a:p>
            <a:pPr>
              <a:defRPr/>
            </a:pPr>
            <a:fld id="{2E7F5D1E-0EF7-4B46-B03B-28EA02FF6DD7}" type="datetime1">
              <a:rPr lang="en-US" smtClean="0"/>
              <a:pPr>
                <a:defRPr/>
              </a:pPr>
              <a:t>3/11/2025</a:t>
            </a:fld>
            <a:endParaRPr lang="en-US"/>
          </a:p>
        </p:txBody>
      </p:sp>
      <p:sp>
        <p:nvSpPr>
          <p:cNvPr id="5" name="Footer Placeholder 4"/>
          <p:cNvSpPr>
            <a:spLocks noGrp="1"/>
          </p:cNvSpPr>
          <p:nvPr>
            <p:ph type="ftr" sz="quarter" idx="4"/>
          </p:nvPr>
        </p:nvSpPr>
        <p:spPr/>
        <p:txBody>
          <a:bodyPr/>
          <a:lstStyle/>
          <a:p>
            <a:pPr>
              <a:defRPr/>
            </a:pPr>
            <a:r>
              <a:rPr lang="en-US"/>
              <a:t>Template-WSU Hrz 431.ppt</a:t>
            </a:r>
          </a:p>
        </p:txBody>
      </p:sp>
      <p:sp>
        <p:nvSpPr>
          <p:cNvPr id="6" name="Slide Number Placeholder 5"/>
          <p:cNvSpPr>
            <a:spLocks noGrp="1"/>
          </p:cNvSpPr>
          <p:nvPr>
            <p:ph type="sldNum" sz="quarter" idx="5"/>
          </p:nvPr>
        </p:nvSpPr>
        <p:spPr/>
        <p:txBody>
          <a:bodyPr/>
          <a:lstStyle/>
          <a:p>
            <a:pPr>
              <a:defRPr/>
            </a:pPr>
            <a:fld id="{3C7EBA1E-3077-4A79-8264-EF448986F728}" type="slidenum">
              <a:rPr lang="en-US" altLang="en-US" smtClean="0"/>
              <a:pPr>
                <a:defRPr/>
              </a:pPr>
              <a:t>18</a:t>
            </a:fld>
            <a:endParaRPr lang="en-US" altLang="en-US"/>
          </a:p>
        </p:txBody>
      </p:sp>
    </p:spTree>
    <p:extLst>
      <p:ext uri="{BB962C8B-B14F-4D97-AF65-F5344CB8AC3E}">
        <p14:creationId xmlns:p14="http://schemas.microsoft.com/office/powerpoint/2010/main" val="19277995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1164796-E1D4-1836-F53C-A6BFAF77AB47}"/>
              </a:ext>
            </a:extLst>
          </p:cNvPr>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pic>
        <p:nvPicPr>
          <p:cNvPr id="3" name="Picture 11">
            <a:extLst>
              <a:ext uri="{FF2B5EF4-FFF2-40B4-BE49-F238E27FC236}">
                <a16:creationId xmlns:a16="http://schemas.microsoft.com/office/drawing/2014/main" id="{B77CE924-5781-4113-4F05-C33783B1F4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0963"/>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F6263EE5-7476-0852-3317-FBC581342FA6}"/>
              </a:ext>
            </a:extLst>
          </p:cNvPr>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F13693D7-B024-FF0B-62F5-ADBB94F5AFEA}"/>
              </a:ext>
            </a:extLst>
          </p:cNvPr>
          <p:cNvSpPr/>
          <p:nvPr userDrawn="1"/>
        </p:nvSpPr>
        <p:spPr bwMode="gray">
          <a:xfrm flipH="1">
            <a:off x="-17463" y="0"/>
            <a:ext cx="9161463"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76" name="Rectangle 4"/>
          <p:cNvSpPr>
            <a:spLocks noGrp="1" noChangeArrowheads="1"/>
          </p:cNvSpPr>
          <p:nvPr>
            <p:ph type="ctrTitle"/>
          </p:nvPr>
        </p:nvSpPr>
        <p:spPr bwMode="invGray">
          <a:xfrm>
            <a:off x="484093" y="2392432"/>
            <a:ext cx="8659903" cy="424732"/>
          </a:xfrm>
        </p:spPr>
        <p:txBody>
          <a:bodyPr anchorCtr="0"/>
          <a:lstStyle>
            <a:lvl1pPr algn="ctr">
              <a:defRPr sz="2400">
                <a:solidFill>
                  <a:schemeClr val="bg2"/>
                </a:solidFill>
                <a:effectLst/>
              </a:defRPr>
            </a:lvl1pPr>
          </a:lstStyle>
          <a:p>
            <a:r>
              <a:rPr lang="en-US" dirty="0"/>
              <a:t>Click to edit Master title style</a:t>
            </a:r>
          </a:p>
        </p:txBody>
      </p:sp>
      <p:sp>
        <p:nvSpPr>
          <p:cNvPr id="3077" name="Rectangle 5"/>
          <p:cNvSpPr>
            <a:spLocks noGrp="1" noChangeArrowheads="1"/>
          </p:cNvSpPr>
          <p:nvPr>
            <p:ph type="subTitle" idx="1"/>
          </p:nvPr>
        </p:nvSpPr>
        <p:spPr bwMode="invGray">
          <a:xfrm>
            <a:off x="484093" y="3025243"/>
            <a:ext cx="8659904" cy="430887"/>
          </a:xfrm>
        </p:spPr>
        <p:txBody>
          <a:bodyPr rIns="0" anchorCtr="0"/>
          <a:lstStyle>
            <a:lvl1pPr marL="0" indent="0" algn="ctr">
              <a:buFont typeface="Arial" pitchFamily="34" charset="0"/>
              <a:buNone/>
              <a:defRPr sz="2200" b="0">
                <a:solidFill>
                  <a:schemeClr val="accent1"/>
                </a:solidFill>
                <a:effectLst/>
                <a:latin typeface="Lucida Sans" pitchFamily="34" charset="0"/>
              </a:defRPr>
            </a:lvl1pPr>
          </a:lstStyle>
          <a:p>
            <a:r>
              <a:rPr lang="en-US" dirty="0"/>
              <a:t>Click to edit Master subtitle style</a:t>
            </a:r>
          </a:p>
        </p:txBody>
      </p:sp>
      <p:sp>
        <p:nvSpPr>
          <p:cNvPr id="6" name="Rectangle 6">
            <a:extLst>
              <a:ext uri="{FF2B5EF4-FFF2-40B4-BE49-F238E27FC236}">
                <a16:creationId xmlns:a16="http://schemas.microsoft.com/office/drawing/2014/main" id="{63D40D86-EC04-99F7-94F0-D66377949E74}"/>
              </a:ext>
            </a:extLst>
          </p:cNvPr>
          <p:cNvSpPr>
            <a:spLocks noGrp="1" noChangeArrowheads="1"/>
          </p:cNvSpPr>
          <p:nvPr>
            <p:ph type="dt" sz="half" idx="10"/>
          </p:nvPr>
        </p:nvSpPr>
        <p:spPr>
          <a:xfrm>
            <a:off x="484188" y="6381750"/>
            <a:ext cx="1550987" cy="476250"/>
          </a:xfrm>
        </p:spPr>
        <p:txBody>
          <a:bodyPr/>
          <a:lstStyle>
            <a:lvl1pPr>
              <a:defRPr sz="1000"/>
            </a:lvl1pPr>
          </a:lstStyle>
          <a:p>
            <a:pPr>
              <a:defRPr/>
            </a:pPr>
            <a:endParaRPr lang="en-US"/>
          </a:p>
        </p:txBody>
      </p:sp>
      <p:sp>
        <p:nvSpPr>
          <p:cNvPr id="7" name="Rectangle 7">
            <a:extLst>
              <a:ext uri="{FF2B5EF4-FFF2-40B4-BE49-F238E27FC236}">
                <a16:creationId xmlns:a16="http://schemas.microsoft.com/office/drawing/2014/main" id="{4AF6ABD8-2CD8-673B-2CB6-76EFAF93A3E6}"/>
              </a:ext>
            </a:extLst>
          </p:cNvPr>
          <p:cNvSpPr>
            <a:spLocks noGrp="1" noChangeArrowheads="1"/>
          </p:cNvSpPr>
          <p:nvPr>
            <p:ph type="ftr" sz="quarter" idx="11"/>
          </p:nvPr>
        </p:nvSpPr>
        <p:spPr>
          <a:xfrm>
            <a:off x="2066925" y="6381750"/>
            <a:ext cx="6100763" cy="476250"/>
          </a:xfrm>
        </p:spPr>
        <p:txBody>
          <a:bodyPr anchorCtr="1"/>
          <a:lstStyle>
            <a:lvl1pPr>
              <a:defRPr sz="1000"/>
            </a:lvl1pPr>
          </a:lstStyle>
          <a:p>
            <a:pPr>
              <a:defRPr/>
            </a:pPr>
            <a:endParaRPr lang="en-US"/>
          </a:p>
        </p:txBody>
      </p:sp>
      <p:sp>
        <p:nvSpPr>
          <p:cNvPr id="8" name="Rectangle 8">
            <a:extLst>
              <a:ext uri="{FF2B5EF4-FFF2-40B4-BE49-F238E27FC236}">
                <a16:creationId xmlns:a16="http://schemas.microsoft.com/office/drawing/2014/main" id="{D20685AE-A699-5875-DEC4-F10457B4E613}"/>
              </a:ext>
            </a:extLst>
          </p:cNvPr>
          <p:cNvSpPr>
            <a:spLocks noGrp="1" noChangeArrowheads="1"/>
          </p:cNvSpPr>
          <p:nvPr>
            <p:ph type="sldNum" sz="quarter" idx="12"/>
          </p:nvPr>
        </p:nvSpPr>
        <p:spPr>
          <a:xfrm>
            <a:off x="8169275" y="6381750"/>
            <a:ext cx="974725" cy="476250"/>
          </a:xfrm>
        </p:spPr>
        <p:txBody>
          <a:bodyPr/>
          <a:lstStyle>
            <a:lvl1pPr>
              <a:defRPr/>
            </a:lvl1pPr>
          </a:lstStyle>
          <a:p>
            <a:pPr>
              <a:defRPr/>
            </a:pPr>
            <a:fld id="{840C1B75-DDF2-48A9-8F4F-55B28558B6A2}" type="slidenum">
              <a:rPr lang="en-US" altLang="en-US"/>
              <a:pPr>
                <a:defRPr/>
              </a:pPr>
              <a:t>‹#›</a:t>
            </a:fld>
            <a:endParaRPr lang="en-US" altLang="en-US"/>
          </a:p>
        </p:txBody>
      </p:sp>
    </p:spTree>
    <p:extLst>
      <p:ext uri="{BB962C8B-B14F-4D97-AF65-F5344CB8AC3E}">
        <p14:creationId xmlns:p14="http://schemas.microsoft.com/office/powerpoint/2010/main" val="27864992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1778" y="1513543"/>
            <a:ext cx="8652222" cy="424732"/>
          </a:xfrm>
        </p:spPr>
        <p:txBody>
          <a:bodyPr/>
          <a:lstStyle>
            <a:lvl1pPr>
              <a:defRPr sz="24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931689" y="2287148"/>
            <a:ext cx="7772400" cy="1688667"/>
          </a:xfrm>
        </p:spPr>
        <p:txBody>
          <a:bodyPr lIns="457200" rIns="457200"/>
          <a:lstStyle>
            <a:lvl1pPr marL="344488" indent="-179388">
              <a:spcBef>
                <a:spcPts val="1200"/>
              </a:spcBef>
              <a:buSzPct val="100000"/>
              <a:buFont typeface="Arial" pitchFamily="34" charset="0"/>
              <a:buChar char="•"/>
              <a:defRPr sz="2200" b="0"/>
            </a:lvl1pPr>
            <a:lvl2pPr marL="509588" indent="-165100">
              <a:spcBef>
                <a:spcPts val="400"/>
              </a:spcBef>
              <a:buSzPct val="75000"/>
              <a:buFont typeface="Lucida Sans" panose="020B0602030504020204" pitchFamily="34" charset="0"/>
              <a:buChar char="–"/>
              <a:defRPr sz="2000"/>
            </a:lvl2pPr>
            <a:lvl3pPr marL="795337" indent="-219456">
              <a:spcBef>
                <a:spcPts val="400"/>
              </a:spcBef>
              <a:buSzPct val="100000"/>
              <a:buFont typeface="Arial" panose="020B0604020202020204" pitchFamily="34" charset="0"/>
              <a:buChar char="•"/>
              <a:defRPr sz="1800"/>
            </a:lvl3pPr>
            <a:lvl4pPr marL="914400" indent="-165100">
              <a:spcBef>
                <a:spcPts val="400"/>
              </a:spcBef>
              <a:buSzPct val="100000"/>
              <a:buFont typeface="Lucida Sans" panose="020B0602030504020204" pitchFamily="34" charset="0"/>
              <a:buChar char="–"/>
              <a:defRPr sz="1600"/>
            </a:lvl4pPr>
            <a:lvl5pPr marL="1079500" indent="-165100">
              <a:spcBef>
                <a:spcPts val="400"/>
              </a:spcBef>
              <a:buSzPct val="100000"/>
              <a:buFont typeface="Arial" pitchFamily="34" charset="0"/>
              <a:buChar cha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a:extLst>
              <a:ext uri="{FF2B5EF4-FFF2-40B4-BE49-F238E27FC236}">
                <a16:creationId xmlns:a16="http://schemas.microsoft.com/office/drawing/2014/main" id="{C4409465-A6F6-F012-0919-EC54B29F95C3}"/>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E3879FD-6EC2-5D8B-85B5-38EB0F50DADA}"/>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E3FAC94-D7CE-625E-BD2E-D27BC6C505B1}"/>
              </a:ext>
            </a:extLst>
          </p:cNvPr>
          <p:cNvSpPr>
            <a:spLocks noGrp="1" noChangeArrowheads="1"/>
          </p:cNvSpPr>
          <p:nvPr userDrawn="1">
            <p:ph type="sldNum" sz="quarter" idx="12"/>
          </p:nvPr>
        </p:nvSpPr>
        <p:spPr>
          <a:ln/>
        </p:spPr>
        <p:txBody>
          <a:bodyPr/>
          <a:lstStyle>
            <a:lvl1pPr>
              <a:defRPr/>
            </a:lvl1pPr>
          </a:lstStyle>
          <a:p>
            <a:pPr>
              <a:defRPr/>
            </a:pPr>
            <a:fld id="{ED9FA251-3F40-4B0D-9B27-879B0E650B9E}" type="slidenum">
              <a:rPr lang="en-US" altLang="en-US"/>
              <a:pPr>
                <a:defRPr/>
              </a:pPr>
              <a:t>‹#›</a:t>
            </a:fld>
            <a:endParaRPr lang="en-US" altLang="en-US"/>
          </a:p>
        </p:txBody>
      </p:sp>
    </p:spTree>
    <p:extLst>
      <p:ext uri="{BB962C8B-B14F-4D97-AF65-F5344CB8AC3E}">
        <p14:creationId xmlns:p14="http://schemas.microsoft.com/office/powerpoint/2010/main" val="38566569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4"/>
          <p:cNvSpPr>
            <a:spLocks noGrp="1" noChangeArrowheads="1"/>
          </p:cNvSpPr>
          <p:nvPr>
            <p:ph type="ctrTitle"/>
          </p:nvPr>
        </p:nvSpPr>
        <p:spPr>
          <a:xfrm>
            <a:off x="491778" y="998506"/>
            <a:ext cx="8652222" cy="461665"/>
          </a:xfrm>
        </p:spPr>
        <p:txBody>
          <a:bodyPr/>
          <a:lstStyle>
            <a:lvl1pPr algn="ctr">
              <a:lnSpc>
                <a:spcPct val="100000"/>
              </a:lnSpc>
              <a:defRPr sz="2400">
                <a:solidFill>
                  <a:schemeClr val="bg2"/>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91778" y="1496679"/>
            <a:ext cx="8652222" cy="430887"/>
          </a:xfrm>
        </p:spPr>
        <p:txBody>
          <a:bodyPr rIns="0"/>
          <a:lstStyle>
            <a:lvl1pPr marL="0" indent="0" algn="ctr">
              <a:buFontTx/>
              <a:buNone/>
              <a:defRPr sz="2200" b="0">
                <a:solidFill>
                  <a:schemeClr val="accent1"/>
                </a:solidFill>
                <a:effectLst/>
                <a:latin typeface="Lucida Sans" pitchFamily="34" charset="0"/>
              </a:defRPr>
            </a:lvl1pPr>
          </a:lstStyle>
          <a:p>
            <a:r>
              <a:rPr lang="en-US" dirty="0"/>
              <a:t>Click to edit Master subtitle style</a:t>
            </a:r>
          </a:p>
        </p:txBody>
      </p:sp>
      <p:sp>
        <p:nvSpPr>
          <p:cNvPr id="2" name="Rectangle 4">
            <a:extLst>
              <a:ext uri="{FF2B5EF4-FFF2-40B4-BE49-F238E27FC236}">
                <a16:creationId xmlns:a16="http://schemas.microsoft.com/office/drawing/2014/main" id="{192B77EA-DF66-004C-53B5-9954FCB5519F}"/>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0C7514A-9378-15AD-7734-07C961260BCB}"/>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14637F4-DE82-D420-4213-2303A56C5F19}"/>
              </a:ext>
            </a:extLst>
          </p:cNvPr>
          <p:cNvSpPr>
            <a:spLocks noGrp="1" noChangeArrowheads="1"/>
          </p:cNvSpPr>
          <p:nvPr userDrawn="1">
            <p:ph type="sldNum" sz="quarter" idx="12"/>
          </p:nvPr>
        </p:nvSpPr>
        <p:spPr>
          <a:ln/>
        </p:spPr>
        <p:txBody>
          <a:bodyPr/>
          <a:lstStyle>
            <a:lvl1pPr>
              <a:defRPr/>
            </a:lvl1pPr>
          </a:lstStyle>
          <a:p>
            <a:pPr>
              <a:defRPr/>
            </a:pPr>
            <a:fld id="{79363618-9361-4F45-B341-BA62E9306C5E}" type="slidenum">
              <a:rPr lang="en-US" altLang="en-US"/>
              <a:pPr>
                <a:defRPr/>
              </a:pPr>
              <a:t>‹#›</a:t>
            </a:fld>
            <a:endParaRPr lang="en-US" altLang="en-US"/>
          </a:p>
        </p:txBody>
      </p:sp>
    </p:spTree>
    <p:extLst>
      <p:ext uri="{BB962C8B-B14F-4D97-AF65-F5344CB8AC3E}">
        <p14:creationId xmlns:p14="http://schemas.microsoft.com/office/powerpoint/2010/main" val="38139717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4094" y="1528389"/>
            <a:ext cx="8659907" cy="480131"/>
          </a:xfrm>
        </p:spPr>
        <p:txBody>
          <a:bodyPr/>
          <a:lstStyle/>
          <a:p>
            <a:r>
              <a:rPr lang="en-US" dirty="0"/>
              <a:t>Click to edit Master title style</a:t>
            </a:r>
          </a:p>
        </p:txBody>
      </p:sp>
      <p:sp>
        <p:nvSpPr>
          <p:cNvPr id="3" name="Content Placeholder 2"/>
          <p:cNvSpPr>
            <a:spLocks noGrp="1"/>
          </p:cNvSpPr>
          <p:nvPr>
            <p:ph sz="half" idx="1"/>
          </p:nvPr>
        </p:nvSpPr>
        <p:spPr>
          <a:xfrm>
            <a:off x="725575" y="2275788"/>
            <a:ext cx="4002321"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80295" y="2275788"/>
            <a:ext cx="3969948" cy="2062103"/>
          </a:xfrm>
        </p:spPr>
        <p:txBody>
          <a:bodyPr anchorCtr="0"/>
          <a:lstStyle>
            <a:lvl1pPr>
              <a:lnSpc>
                <a:spcPct val="100000"/>
              </a:lnSpc>
              <a:spcBef>
                <a:spcPts val="0"/>
              </a:spcBef>
              <a:spcAft>
                <a:spcPts val="600"/>
              </a:spcAft>
              <a:buSzPct val="125000"/>
              <a:buFont typeface="Arial" pitchFamily="34" charset="0"/>
              <a:buChar char="•"/>
              <a:defRPr lang="en-US" sz="2000" b="0" dirty="0" smtClean="0">
                <a:solidFill>
                  <a:schemeClr val="bg2"/>
                </a:solidFill>
                <a:latin typeface="Lucida Sans" pitchFamily="34" charset="0"/>
                <a:ea typeface="+mn-ea"/>
                <a:cs typeface="+mn-cs"/>
              </a:defRPr>
            </a:lvl1pPr>
            <a:lvl2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2pPr>
            <a:lvl3pPr>
              <a:lnSpc>
                <a:spcPct val="100000"/>
              </a:lnSpc>
              <a:spcBef>
                <a:spcPts val="0"/>
              </a:spcBef>
              <a:spcAft>
                <a:spcPts val="600"/>
              </a:spcAft>
              <a:buSzPct val="125000"/>
              <a:buFont typeface="Arial" pitchFamily="34" charset="0"/>
              <a:buChar char="•"/>
              <a:defRPr lang="en-US" sz="1800" dirty="0" smtClean="0">
                <a:solidFill>
                  <a:schemeClr val="bg2"/>
                </a:solidFill>
                <a:latin typeface="Lucida Sans" pitchFamily="34" charset="0"/>
                <a:ea typeface="+mn-ea"/>
                <a:cs typeface="+mn-cs"/>
              </a:defRPr>
            </a:lvl3pPr>
            <a:lvl4pPr>
              <a:lnSpc>
                <a:spcPct val="100000"/>
              </a:lnSpc>
              <a:spcBef>
                <a:spcPts val="0"/>
              </a:spcBef>
              <a:spcAft>
                <a:spcPts val="600"/>
              </a:spcAft>
              <a:buSzPct val="125000"/>
              <a:buFont typeface="Arial" pitchFamily="34" charset="0"/>
              <a:buChar char="•"/>
              <a:defRPr lang="en-US" sz="1600" dirty="0" smtClean="0">
                <a:solidFill>
                  <a:schemeClr val="bg2"/>
                </a:solidFill>
                <a:latin typeface="Lucida Sans" pitchFamily="34" charset="0"/>
                <a:ea typeface="+mn-ea"/>
                <a:cs typeface="+mn-cs"/>
              </a:defRPr>
            </a:lvl4pPr>
            <a:lvl5pPr>
              <a:lnSpc>
                <a:spcPct val="100000"/>
              </a:lnSpc>
              <a:spcBef>
                <a:spcPts val="0"/>
              </a:spcBef>
              <a:spcAft>
                <a:spcPts val="600"/>
              </a:spcAft>
              <a:buSzPct val="125000"/>
              <a:buFont typeface="Arial" pitchFamily="34" charset="0"/>
              <a:buChar char="•"/>
              <a:defRPr lang="en-US" sz="1600" dirty="0">
                <a:solidFill>
                  <a:schemeClr val="bg2"/>
                </a:solidFill>
                <a:latin typeface="Lucida Sans" pitchFamily="34" charset="0"/>
                <a:ea typeface="+mn-ea"/>
                <a:cs typeface="+mn-c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9430CB2E-248B-FD32-6277-F10EA6746ACA}"/>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5B8F85-E177-9145-8ACA-D2FD7EA2BE05}"/>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86FE6D-D7EA-52BB-0B09-8B466B7F5771}"/>
              </a:ext>
            </a:extLst>
          </p:cNvPr>
          <p:cNvSpPr>
            <a:spLocks noGrp="1" noChangeArrowheads="1"/>
          </p:cNvSpPr>
          <p:nvPr userDrawn="1">
            <p:ph type="sldNum" sz="quarter" idx="12"/>
          </p:nvPr>
        </p:nvSpPr>
        <p:spPr>
          <a:ln/>
        </p:spPr>
        <p:txBody>
          <a:bodyPr/>
          <a:lstStyle>
            <a:lvl1pPr>
              <a:defRPr/>
            </a:lvl1pPr>
          </a:lstStyle>
          <a:p>
            <a:pPr>
              <a:defRPr/>
            </a:pPr>
            <a:fld id="{6E9127F9-31B2-4DE5-8E24-27D1D581C79E}" type="slidenum">
              <a:rPr lang="en-US" altLang="en-US"/>
              <a:pPr>
                <a:defRPr/>
              </a:pPr>
              <a:t>‹#›</a:t>
            </a:fld>
            <a:endParaRPr lang="en-US" altLang="en-US"/>
          </a:p>
        </p:txBody>
      </p:sp>
    </p:spTree>
    <p:extLst>
      <p:ext uri="{BB962C8B-B14F-4D97-AF65-F5344CB8AC3E}">
        <p14:creationId xmlns:p14="http://schemas.microsoft.com/office/powerpoint/2010/main" val="186859483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03081"/>
            <a:ext cx="8686800" cy="480131"/>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87722" y="2166763"/>
            <a:ext cx="4040188"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7721" y="2621484"/>
            <a:ext cx="4040188"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875547" y="2166763"/>
            <a:ext cx="4041775" cy="369332"/>
          </a:xfrm>
        </p:spPr>
        <p:txBody>
          <a:bodyPr anchor="b"/>
          <a:lstStyle>
            <a:lvl1pPr marL="0" indent="0">
              <a:buNone/>
              <a:defRPr sz="1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875546" y="2621484"/>
            <a:ext cx="4041775" cy="1338828"/>
          </a:xfrm>
        </p:spPr>
        <p:txBody>
          <a:bodyPr/>
          <a:lstStyle>
            <a:lvl1pPr>
              <a:defRPr lang="en-US" sz="1800" b="0" dirty="0" smtClean="0">
                <a:solidFill>
                  <a:schemeClr val="bg2"/>
                </a:solidFill>
                <a:latin typeface="Lucida Sans" pitchFamily="34" charset="0"/>
                <a:ea typeface="+mn-ea"/>
                <a:cs typeface="+mn-cs"/>
              </a:defRPr>
            </a:lvl1pPr>
            <a:lvl2pPr>
              <a:defRPr lang="en-US" sz="1600" dirty="0" smtClean="0">
                <a:solidFill>
                  <a:schemeClr val="bg2"/>
                </a:solidFill>
                <a:latin typeface="Lucida Sans" pitchFamily="34" charset="0"/>
                <a:ea typeface="+mn-ea"/>
                <a:cs typeface="+mn-cs"/>
              </a:defRPr>
            </a:lvl2pPr>
            <a:lvl3pPr>
              <a:defRPr lang="en-US" sz="1600" dirty="0" smtClean="0">
                <a:solidFill>
                  <a:schemeClr val="bg2"/>
                </a:solidFill>
                <a:latin typeface="Lucida Sans" pitchFamily="34" charset="0"/>
                <a:ea typeface="+mn-ea"/>
                <a:cs typeface="+mn-cs"/>
              </a:defRPr>
            </a:lvl3pPr>
            <a:lvl4pPr>
              <a:defRPr lang="en-US" sz="1400" dirty="0" smtClean="0">
                <a:solidFill>
                  <a:schemeClr val="bg2"/>
                </a:solidFill>
                <a:latin typeface="Lucida Sans" pitchFamily="34" charset="0"/>
                <a:ea typeface="+mn-ea"/>
                <a:cs typeface="+mn-cs"/>
              </a:defRPr>
            </a:lvl4pPr>
            <a:lvl5pPr>
              <a:defRPr lang="en-US" sz="1400" dirty="0">
                <a:solidFill>
                  <a:schemeClr val="bg2"/>
                </a:solidFill>
                <a:latin typeface="Lucida Sans" pitchFamily="34" charset="0"/>
                <a:ea typeface="+mn-ea"/>
                <a:cs typeface="+mn-cs"/>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a:extLst>
              <a:ext uri="{FF2B5EF4-FFF2-40B4-BE49-F238E27FC236}">
                <a16:creationId xmlns:a16="http://schemas.microsoft.com/office/drawing/2014/main" id="{F3BBDFB9-7F1C-B4EF-F842-1A5F8FABF2F5}"/>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BAA3542C-ED1C-AC37-4E78-113551C1B2B3}"/>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EC66DAA-184E-32EB-4A95-E803F73FA93B}"/>
              </a:ext>
            </a:extLst>
          </p:cNvPr>
          <p:cNvSpPr>
            <a:spLocks noGrp="1" noChangeArrowheads="1"/>
          </p:cNvSpPr>
          <p:nvPr userDrawn="1">
            <p:ph type="sldNum" sz="quarter" idx="12"/>
          </p:nvPr>
        </p:nvSpPr>
        <p:spPr>
          <a:ln/>
        </p:spPr>
        <p:txBody>
          <a:bodyPr/>
          <a:lstStyle>
            <a:lvl1pPr>
              <a:defRPr/>
            </a:lvl1pPr>
          </a:lstStyle>
          <a:p>
            <a:pPr>
              <a:defRPr/>
            </a:pPr>
            <a:fld id="{4B59A957-75EE-4CFD-9979-0D9B4EBEDB63}" type="slidenum">
              <a:rPr lang="en-US" altLang="en-US"/>
              <a:pPr>
                <a:defRPr/>
              </a:pPr>
              <a:t>‹#›</a:t>
            </a:fld>
            <a:endParaRPr lang="en-US" altLang="en-US"/>
          </a:p>
        </p:txBody>
      </p:sp>
    </p:spTree>
    <p:extLst>
      <p:ext uri="{BB962C8B-B14F-4D97-AF65-F5344CB8AC3E}">
        <p14:creationId xmlns:p14="http://schemas.microsoft.com/office/powerpoint/2010/main" val="297165477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8726" y="2081092"/>
            <a:ext cx="8675274" cy="480131"/>
          </a:xfrm>
        </p:spPr>
        <p:txBody>
          <a:bodyPr/>
          <a:lstStyle/>
          <a:p>
            <a:r>
              <a:rPr lang="en-US" dirty="0"/>
              <a:t>Click to edit Master title style</a:t>
            </a:r>
          </a:p>
        </p:txBody>
      </p:sp>
      <p:sp>
        <p:nvSpPr>
          <p:cNvPr id="3" name="Rectangle 4">
            <a:extLst>
              <a:ext uri="{FF2B5EF4-FFF2-40B4-BE49-F238E27FC236}">
                <a16:creationId xmlns:a16="http://schemas.microsoft.com/office/drawing/2014/main" id="{9D8C70B7-4B65-4F15-2B5F-79ED3D6DC41B}"/>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67E6E108-646C-3053-C431-5D4F67F4C041}"/>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7122942-9C0B-4788-EAEC-115628D11EF6}"/>
              </a:ext>
            </a:extLst>
          </p:cNvPr>
          <p:cNvSpPr>
            <a:spLocks noGrp="1" noChangeArrowheads="1"/>
          </p:cNvSpPr>
          <p:nvPr userDrawn="1">
            <p:ph type="sldNum" sz="quarter" idx="12"/>
          </p:nvPr>
        </p:nvSpPr>
        <p:spPr>
          <a:ln/>
        </p:spPr>
        <p:txBody>
          <a:bodyPr/>
          <a:lstStyle>
            <a:lvl1pPr>
              <a:defRPr/>
            </a:lvl1pPr>
          </a:lstStyle>
          <a:p>
            <a:pPr>
              <a:defRPr/>
            </a:pPr>
            <a:fld id="{08D9D130-81F7-491F-A093-2DE1D386629F}" type="slidenum">
              <a:rPr lang="en-US" altLang="en-US"/>
              <a:pPr>
                <a:defRPr/>
              </a:pPr>
              <a:t>‹#›</a:t>
            </a:fld>
            <a:endParaRPr lang="en-US" altLang="en-US"/>
          </a:p>
        </p:txBody>
      </p:sp>
    </p:spTree>
    <p:extLst>
      <p:ext uri="{BB962C8B-B14F-4D97-AF65-F5344CB8AC3E}">
        <p14:creationId xmlns:p14="http://schemas.microsoft.com/office/powerpoint/2010/main" val="424096257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C42D7A-41F0-CFAF-EE43-07093677053E}"/>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8101A11-DE57-98B5-880D-5850D4D1E501}"/>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F505CDA-0952-2B29-D3CE-47AC31A389D4}"/>
              </a:ext>
            </a:extLst>
          </p:cNvPr>
          <p:cNvSpPr>
            <a:spLocks noGrp="1" noChangeArrowheads="1"/>
          </p:cNvSpPr>
          <p:nvPr userDrawn="1">
            <p:ph type="sldNum" sz="quarter" idx="12"/>
          </p:nvPr>
        </p:nvSpPr>
        <p:spPr>
          <a:ln/>
        </p:spPr>
        <p:txBody>
          <a:bodyPr/>
          <a:lstStyle>
            <a:lvl1pPr>
              <a:defRPr/>
            </a:lvl1pPr>
          </a:lstStyle>
          <a:p>
            <a:pPr>
              <a:defRPr/>
            </a:pPr>
            <a:fld id="{9B0EC6F1-5764-4F49-8C27-9B04426FE8B2}" type="slidenum">
              <a:rPr lang="en-US" altLang="en-US"/>
              <a:pPr>
                <a:defRPr/>
              </a:pPr>
              <a:t>‹#›</a:t>
            </a:fld>
            <a:endParaRPr lang="en-US" altLang="en-US"/>
          </a:p>
        </p:txBody>
      </p:sp>
    </p:spTree>
    <p:extLst>
      <p:ext uri="{BB962C8B-B14F-4D97-AF65-F5344CB8AC3E}">
        <p14:creationId xmlns:p14="http://schemas.microsoft.com/office/powerpoint/2010/main" val="84548587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1370318"/>
            <a:ext cx="3008313"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1370319"/>
            <a:ext cx="5111751" cy="1851276"/>
          </a:xfrm>
        </p:spPr>
        <p:txBody>
          <a:bodyPr/>
          <a:lstStyle>
            <a:lvl1pPr marL="165100" indent="-165100">
              <a:buSzPct val="125000"/>
              <a:buFont typeface="Arial" pitchFamily="34" charset="0"/>
              <a:buChar char="•"/>
              <a:defRPr lang="en-US" sz="2400" b="0" dirty="0" smtClean="0">
                <a:solidFill>
                  <a:schemeClr val="bg2"/>
                </a:solidFill>
                <a:latin typeface="Lucida Sans" pitchFamily="34" charset="0"/>
                <a:ea typeface="+mn-ea"/>
                <a:cs typeface="+mn-cs"/>
              </a:defRPr>
            </a:lvl1pPr>
            <a:lvl2pPr marL="457200" indent="-165100" defTabSz="914400">
              <a:buSzPct val="125000"/>
              <a:buFont typeface="Arial" pitchFamily="34" charset="0"/>
              <a:buChar char="•"/>
              <a:defRPr lang="en-US" sz="2200" dirty="0" smtClean="0">
                <a:solidFill>
                  <a:schemeClr val="bg2"/>
                </a:solidFill>
                <a:latin typeface="Lucida Sans" pitchFamily="34" charset="0"/>
                <a:ea typeface="+mn-ea"/>
                <a:cs typeface="+mn-cs"/>
              </a:defRPr>
            </a:lvl2pPr>
            <a:lvl3pPr>
              <a:buSzPct val="125000"/>
              <a:buFont typeface="Arial" pitchFamily="34" charset="0"/>
              <a:buChar char="•"/>
              <a:defRPr lang="en-US" sz="2200" dirty="0" smtClean="0">
                <a:solidFill>
                  <a:schemeClr val="bg2"/>
                </a:solidFill>
                <a:latin typeface="Lucida Sans" pitchFamily="34" charset="0"/>
                <a:ea typeface="+mn-ea"/>
                <a:cs typeface="+mn-cs"/>
              </a:defRPr>
            </a:lvl3pPr>
            <a:lvl4pPr marL="974725" indent="-180975">
              <a:buSzPct val="125000"/>
              <a:buFont typeface="Arial" pitchFamily="34" charset="0"/>
              <a:buChar char="•"/>
              <a:defRPr lang="en-US" sz="2000" dirty="0" smtClean="0">
                <a:solidFill>
                  <a:schemeClr val="bg2"/>
                </a:solidFill>
                <a:latin typeface="Lucida Sans" pitchFamily="34" charset="0"/>
                <a:ea typeface="+mn-ea"/>
                <a:cs typeface="+mn-cs"/>
              </a:defRPr>
            </a:lvl4pPr>
            <a:lvl5pPr>
              <a:buSzPct val="125000"/>
              <a:buFont typeface="Arial" pitchFamily="34" charset="0"/>
              <a:buChar char="•"/>
              <a:defRPr lang="en-US" sz="2000" dirty="0">
                <a:solidFill>
                  <a:schemeClr val="bg2"/>
                </a:solidFill>
                <a:latin typeface="Lucida Sans" pitchFamily="34" charset="0"/>
                <a:ea typeface="+mn-ea"/>
                <a:cs typeface="+mn-cs"/>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532368"/>
            <a:ext cx="3008313"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232FCB1-FD85-487F-79A4-1B27BAB7BE15}"/>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73712E2-066B-93B2-4B44-66F85363C71E}"/>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6C8DC02-50A9-207E-0BA5-4DD35F76F4BD}"/>
              </a:ext>
            </a:extLst>
          </p:cNvPr>
          <p:cNvSpPr>
            <a:spLocks noGrp="1" noChangeArrowheads="1"/>
          </p:cNvSpPr>
          <p:nvPr userDrawn="1">
            <p:ph type="sldNum" sz="quarter" idx="12"/>
          </p:nvPr>
        </p:nvSpPr>
        <p:spPr>
          <a:ln/>
        </p:spPr>
        <p:txBody>
          <a:bodyPr/>
          <a:lstStyle>
            <a:lvl1pPr>
              <a:defRPr/>
            </a:lvl1pPr>
          </a:lstStyle>
          <a:p>
            <a:pPr>
              <a:defRPr/>
            </a:pPr>
            <a:fld id="{4F12447F-FE69-4254-B53E-17AF2DCF9959}" type="slidenum">
              <a:rPr lang="en-US" altLang="en-US"/>
              <a:pPr>
                <a:defRPr/>
              </a:pPr>
              <a:t>‹#›</a:t>
            </a:fld>
            <a:endParaRPr lang="en-US" altLang="en-US"/>
          </a:p>
        </p:txBody>
      </p:sp>
    </p:spTree>
    <p:extLst>
      <p:ext uri="{BB962C8B-B14F-4D97-AF65-F5344CB8AC3E}">
        <p14:creationId xmlns:p14="http://schemas.microsoft.com/office/powerpoint/2010/main" val="411597149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23007"/>
            <a:ext cx="5486400" cy="369332"/>
          </a:xfrm>
        </p:spPr>
        <p:txBody>
          <a:bodyPr/>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193220"/>
            <a:ext cx="54864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866801"/>
            <a:ext cx="54864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4">
            <a:extLst>
              <a:ext uri="{FF2B5EF4-FFF2-40B4-BE49-F238E27FC236}">
                <a16:creationId xmlns:a16="http://schemas.microsoft.com/office/drawing/2014/main" id="{4E70E60D-78D4-3D0C-1405-C451FDE696FC}"/>
              </a:ext>
            </a:extLst>
          </p:cNvPr>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21390F1-B469-F574-A788-F6CF36F929C3}"/>
              </a:ext>
            </a:extLst>
          </p:cNvPr>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D544000-1149-CE64-7A12-27FA7E322E79}"/>
              </a:ext>
            </a:extLst>
          </p:cNvPr>
          <p:cNvSpPr>
            <a:spLocks noGrp="1" noChangeArrowheads="1"/>
          </p:cNvSpPr>
          <p:nvPr userDrawn="1">
            <p:ph type="sldNum" sz="quarter" idx="12"/>
          </p:nvPr>
        </p:nvSpPr>
        <p:spPr>
          <a:ln/>
        </p:spPr>
        <p:txBody>
          <a:bodyPr/>
          <a:lstStyle>
            <a:lvl1pPr>
              <a:defRPr/>
            </a:lvl1pPr>
          </a:lstStyle>
          <a:p>
            <a:pPr>
              <a:defRPr/>
            </a:pPr>
            <a:fld id="{3600E986-1314-4040-B0DE-58F8019F634B}" type="slidenum">
              <a:rPr lang="en-US" altLang="en-US"/>
              <a:pPr>
                <a:defRPr/>
              </a:pPr>
              <a:t>‹#›</a:t>
            </a:fld>
            <a:endParaRPr lang="en-US" altLang="en-US"/>
          </a:p>
        </p:txBody>
      </p:sp>
    </p:spTree>
    <p:extLst>
      <p:ext uri="{BB962C8B-B14F-4D97-AF65-F5344CB8AC3E}">
        <p14:creationId xmlns:p14="http://schemas.microsoft.com/office/powerpoint/2010/main" val="208041491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EAEAEA"/>
            </a:gs>
            <a:gs pos="100000">
              <a:schemeClr val="tx1"/>
            </a:gs>
          </a:gsLst>
          <a:lin ang="16200000" scaled="1"/>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627BBA2-F722-E0F3-D369-6E8A83150F09}"/>
              </a:ext>
            </a:extLst>
          </p:cNvPr>
          <p:cNvSpPr/>
          <p:nvPr userDrawn="1"/>
        </p:nvSpPr>
        <p:spPr bwMode="gray">
          <a:xfrm flipH="1">
            <a:off x="0" y="0"/>
            <a:ext cx="484188" cy="6858000"/>
          </a:xfrm>
          <a:prstGeom prst="rect">
            <a:avLst/>
          </a:prstGeom>
          <a:gradFill flip="none" rotWithShape="1">
            <a:gsLst>
              <a:gs pos="0">
                <a:schemeClr val="accent2"/>
              </a:gs>
              <a:gs pos="100000">
                <a:schemeClr val="tx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4" name="Rectangle 13">
            <a:extLst>
              <a:ext uri="{FF2B5EF4-FFF2-40B4-BE49-F238E27FC236}">
                <a16:creationId xmlns:a16="http://schemas.microsoft.com/office/drawing/2014/main" id="{AA44A97D-5ECA-73B5-6C84-2C12AD3396E5}"/>
              </a:ext>
            </a:extLst>
          </p:cNvPr>
          <p:cNvSpPr/>
          <p:nvPr userDrawn="1"/>
        </p:nvSpPr>
        <p:spPr bwMode="gray">
          <a:xfrm flipH="1">
            <a:off x="0" y="79375"/>
            <a:ext cx="9144000" cy="6111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5" name="Rectangle 14">
            <a:extLst>
              <a:ext uri="{FF2B5EF4-FFF2-40B4-BE49-F238E27FC236}">
                <a16:creationId xmlns:a16="http://schemas.microsoft.com/office/drawing/2014/main" id="{9C670CCC-EF59-403B-A433-FF7DA699E48A}"/>
              </a:ext>
            </a:extLst>
          </p:cNvPr>
          <p:cNvSpPr/>
          <p:nvPr userDrawn="1"/>
        </p:nvSpPr>
        <p:spPr bwMode="gray">
          <a:xfrm flipH="1">
            <a:off x="-17463" y="0"/>
            <a:ext cx="9161463" cy="79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6" name="Rectangle 15">
            <a:extLst>
              <a:ext uri="{FF2B5EF4-FFF2-40B4-BE49-F238E27FC236}">
                <a16:creationId xmlns:a16="http://schemas.microsoft.com/office/drawing/2014/main" id="{51BD8337-38F5-5217-254B-1A9533F4809E}"/>
              </a:ext>
            </a:extLst>
          </p:cNvPr>
          <p:cNvSpPr/>
          <p:nvPr userDrawn="1"/>
        </p:nvSpPr>
        <p:spPr bwMode="gray">
          <a:xfrm flipH="1">
            <a:off x="-17463" y="79375"/>
            <a:ext cx="501651" cy="611188"/>
          </a:xfrm>
          <a:prstGeom prst="rect">
            <a:avLst/>
          </a:prstGeom>
          <a:gradFill flip="none" rotWithShape="1">
            <a:gsLst>
              <a:gs pos="0">
                <a:schemeClr val="bg2">
                  <a:alpha val="50000"/>
                </a:schemeClr>
              </a:gs>
              <a:gs pos="100000">
                <a:schemeClr val="bg2">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30" name="Rectangle 3">
            <a:extLst>
              <a:ext uri="{FF2B5EF4-FFF2-40B4-BE49-F238E27FC236}">
                <a16:creationId xmlns:a16="http://schemas.microsoft.com/office/drawing/2014/main" id="{774A461A-5D50-A0B4-860D-BD1638CF1EE5}"/>
              </a:ext>
            </a:extLst>
          </p:cNvPr>
          <p:cNvSpPr>
            <a:spLocks noGrp="1" noChangeArrowheads="1"/>
          </p:cNvSpPr>
          <p:nvPr>
            <p:ph type="body" idx="1"/>
          </p:nvPr>
        </p:nvSpPr>
        <p:spPr bwMode="black">
          <a:xfrm>
            <a:off x="1157288" y="2298700"/>
            <a:ext cx="7315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Rectangle 2">
            <a:extLst>
              <a:ext uri="{FF2B5EF4-FFF2-40B4-BE49-F238E27FC236}">
                <a16:creationId xmlns:a16="http://schemas.microsoft.com/office/drawing/2014/main" id="{40812DB4-4C46-55A4-A468-98AC62AB7952}"/>
              </a:ext>
            </a:extLst>
          </p:cNvPr>
          <p:cNvSpPr>
            <a:spLocks noGrp="1" noChangeArrowheads="1"/>
          </p:cNvSpPr>
          <p:nvPr>
            <p:ph type="title"/>
          </p:nvPr>
        </p:nvSpPr>
        <p:spPr bwMode="black">
          <a:xfrm>
            <a:off x="484188" y="1512888"/>
            <a:ext cx="8659812"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0" tIns="45720" rIns="457200" bIns="45720" numCol="1" anchor="b" anchorCtr="1" compatLnSpc="1">
            <a:prstTxWarp prst="textNoShape">
              <a:avLst/>
            </a:prstTxWarp>
            <a:spAutoFit/>
          </a:bodyPr>
          <a:lstStyle/>
          <a:p>
            <a:pPr lvl="0"/>
            <a:r>
              <a:rPr lang="en-US" altLang="en-US"/>
              <a:t>Click to edit Master title style</a:t>
            </a:r>
          </a:p>
        </p:txBody>
      </p:sp>
      <p:sp>
        <p:nvSpPr>
          <p:cNvPr id="3" name="Rectangle 4">
            <a:extLst>
              <a:ext uri="{FF2B5EF4-FFF2-40B4-BE49-F238E27FC236}">
                <a16:creationId xmlns:a16="http://schemas.microsoft.com/office/drawing/2014/main" id="{5C0E7EE1-E3DF-26B3-9F18-498D11B265D7}"/>
              </a:ext>
            </a:extLst>
          </p:cNvPr>
          <p:cNvSpPr>
            <a:spLocks noGrp="1" noChangeArrowheads="1"/>
          </p:cNvSpPr>
          <p:nvPr userDrawn="1">
            <p:ph type="dt" sz="half" idx="2"/>
          </p:nvPr>
        </p:nvSpPr>
        <p:spPr bwMode="black">
          <a:xfrm>
            <a:off x="484188" y="6438900"/>
            <a:ext cx="1252537"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000">
                <a:solidFill>
                  <a:schemeClr val="bg2"/>
                </a:solidFill>
                <a:latin typeface="Arial" charset="0"/>
              </a:defRPr>
            </a:lvl1pPr>
          </a:lstStyle>
          <a:p>
            <a:pPr>
              <a:defRPr/>
            </a:pPr>
            <a:endParaRPr lang="en-US"/>
          </a:p>
        </p:txBody>
      </p:sp>
      <p:sp>
        <p:nvSpPr>
          <p:cNvPr id="4" name="Rectangle 5">
            <a:extLst>
              <a:ext uri="{FF2B5EF4-FFF2-40B4-BE49-F238E27FC236}">
                <a16:creationId xmlns:a16="http://schemas.microsoft.com/office/drawing/2014/main" id="{F1E763FE-BDF3-0B3A-251D-5D9BFDE08726}"/>
              </a:ext>
            </a:extLst>
          </p:cNvPr>
          <p:cNvSpPr>
            <a:spLocks noGrp="1" noChangeArrowheads="1"/>
          </p:cNvSpPr>
          <p:nvPr userDrawn="1">
            <p:ph type="ftr" sz="quarter" idx="3"/>
          </p:nvPr>
        </p:nvSpPr>
        <p:spPr bwMode="black">
          <a:xfrm>
            <a:off x="1736725" y="6438900"/>
            <a:ext cx="615315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a:solidFill>
                  <a:schemeClr val="bg2"/>
                </a:solidFill>
                <a:latin typeface="Arial" charset="0"/>
              </a:defRPr>
            </a:lvl1pPr>
          </a:lstStyle>
          <a:p>
            <a:pPr>
              <a:defRPr/>
            </a:pPr>
            <a:endParaRPr lang="en-US"/>
          </a:p>
        </p:txBody>
      </p:sp>
      <p:sp>
        <p:nvSpPr>
          <p:cNvPr id="2" name="Rectangle 6">
            <a:extLst>
              <a:ext uri="{FF2B5EF4-FFF2-40B4-BE49-F238E27FC236}">
                <a16:creationId xmlns:a16="http://schemas.microsoft.com/office/drawing/2014/main" id="{FD127B0F-56F6-4023-04F8-5093AA4D1BA1}"/>
              </a:ext>
            </a:extLst>
          </p:cNvPr>
          <p:cNvSpPr>
            <a:spLocks noGrp="1" noChangeArrowheads="1"/>
          </p:cNvSpPr>
          <p:nvPr userDrawn="1">
            <p:ph type="sldNum" sz="quarter" idx="4"/>
          </p:nvPr>
        </p:nvSpPr>
        <p:spPr bwMode="black">
          <a:xfrm>
            <a:off x="7899400" y="6438900"/>
            <a:ext cx="1244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000">
                <a:solidFill>
                  <a:schemeClr val="bg2"/>
                </a:solidFill>
              </a:defRPr>
            </a:lvl1pPr>
          </a:lstStyle>
          <a:p>
            <a:pPr>
              <a:defRPr/>
            </a:pPr>
            <a:fld id="{95130FDE-1715-4294-842C-709F6990DEC3}"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4301" r:id="rId1"/>
    <p:sldLayoutId id="2147484293" r:id="rId2"/>
    <p:sldLayoutId id="2147484294" r:id="rId3"/>
    <p:sldLayoutId id="2147484295" r:id="rId4"/>
    <p:sldLayoutId id="2147484296" r:id="rId5"/>
    <p:sldLayoutId id="2147484297" r:id="rId6"/>
    <p:sldLayoutId id="2147484298" r:id="rId7"/>
    <p:sldLayoutId id="2147484299" r:id="rId8"/>
    <p:sldLayoutId id="2147484300" r:id="rId9"/>
  </p:sldLayoutIdLst>
  <p:transition/>
  <p:txStyles>
    <p:titleStyle>
      <a:lvl1pPr algn="l" rtl="0" eaLnBrk="0" fontAlgn="base" hangingPunct="0">
        <a:lnSpc>
          <a:spcPct val="90000"/>
        </a:lnSpc>
        <a:spcBef>
          <a:spcPct val="0"/>
        </a:spcBef>
        <a:spcAft>
          <a:spcPct val="0"/>
        </a:spcAft>
        <a:defRPr sz="2400" b="1">
          <a:solidFill>
            <a:schemeClr val="bg2"/>
          </a:solidFill>
          <a:latin typeface="Lucida Sans" pitchFamily="34" charset="0"/>
          <a:ea typeface="+mj-ea"/>
          <a:cs typeface="+mj-cs"/>
        </a:defRPr>
      </a:lvl1pPr>
      <a:lvl2pPr algn="l" rtl="0" eaLnBrk="0" fontAlgn="base" hangingPunct="0">
        <a:lnSpc>
          <a:spcPct val="90000"/>
        </a:lnSpc>
        <a:spcBef>
          <a:spcPct val="0"/>
        </a:spcBef>
        <a:spcAft>
          <a:spcPct val="0"/>
        </a:spcAft>
        <a:defRPr sz="2400" b="1">
          <a:solidFill>
            <a:schemeClr val="bg2"/>
          </a:solidFill>
          <a:latin typeface="Lucida Sans" pitchFamily="34" charset="0"/>
        </a:defRPr>
      </a:lvl2pPr>
      <a:lvl3pPr algn="l" rtl="0" eaLnBrk="0" fontAlgn="base" hangingPunct="0">
        <a:lnSpc>
          <a:spcPct val="90000"/>
        </a:lnSpc>
        <a:spcBef>
          <a:spcPct val="0"/>
        </a:spcBef>
        <a:spcAft>
          <a:spcPct val="0"/>
        </a:spcAft>
        <a:defRPr sz="2400" b="1">
          <a:solidFill>
            <a:schemeClr val="bg2"/>
          </a:solidFill>
          <a:latin typeface="Lucida Sans" pitchFamily="34" charset="0"/>
        </a:defRPr>
      </a:lvl3pPr>
      <a:lvl4pPr algn="l" rtl="0" eaLnBrk="0" fontAlgn="base" hangingPunct="0">
        <a:lnSpc>
          <a:spcPct val="90000"/>
        </a:lnSpc>
        <a:spcBef>
          <a:spcPct val="0"/>
        </a:spcBef>
        <a:spcAft>
          <a:spcPct val="0"/>
        </a:spcAft>
        <a:defRPr sz="2400" b="1">
          <a:solidFill>
            <a:schemeClr val="bg2"/>
          </a:solidFill>
          <a:latin typeface="Lucida Sans" pitchFamily="34" charset="0"/>
        </a:defRPr>
      </a:lvl4pPr>
      <a:lvl5pPr algn="l" rtl="0" eaLnBrk="0" fontAlgn="base" hangingPunct="0">
        <a:lnSpc>
          <a:spcPct val="90000"/>
        </a:lnSpc>
        <a:spcBef>
          <a:spcPct val="0"/>
        </a:spcBef>
        <a:spcAft>
          <a:spcPct val="0"/>
        </a:spcAft>
        <a:defRPr sz="2400" b="1">
          <a:solidFill>
            <a:schemeClr val="bg2"/>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panose="020B0604020202020204" pitchFamily="34" charset="0"/>
        <a:buChar char="•"/>
        <a:defRPr lang="en-US" sz="24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sz="2200" dirty="0">
          <a:solidFill>
            <a:schemeClr val="bg2"/>
          </a:solidFill>
          <a:latin typeface="Lucida Sans" pitchFamily="34" charset="0"/>
          <a:ea typeface="+mn-ea"/>
          <a:cs typeface="+mn-cs"/>
        </a:defRPr>
      </a:lvl2pPr>
      <a:lvl3pPr marL="509588"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2000" dirty="0">
          <a:solidFill>
            <a:schemeClr val="bg2"/>
          </a:solidFill>
          <a:latin typeface="Lucida Sans" pitchFamily="34" charset="0"/>
          <a:ea typeface="+mn-ea"/>
          <a:cs typeface="+mn-cs"/>
        </a:defRPr>
      </a:lvl3pPr>
      <a:lvl4pPr marL="688975" indent="-179388" algn="l" rtl="0" eaLnBrk="0" fontAlgn="base" hangingPunct="0">
        <a:lnSpc>
          <a:spcPct val="95000"/>
        </a:lnSpc>
        <a:spcBef>
          <a:spcPct val="10000"/>
        </a:spcBef>
        <a:spcAft>
          <a:spcPct val="0"/>
        </a:spcAft>
        <a:buClr>
          <a:srgbClr val="C60C30"/>
        </a:buClr>
        <a:buSzPct val="100000"/>
        <a:buFont typeface="Lucida Sans" panose="020B0602030504020204" pitchFamily="34" charset="0"/>
        <a:buChar char="–"/>
        <a:defRPr lang="en-US" dirty="0">
          <a:solidFill>
            <a:schemeClr val="bg2"/>
          </a:solidFill>
          <a:latin typeface="Lucida Sans" pitchFamily="34" charset="0"/>
          <a:ea typeface="+mn-ea"/>
          <a:cs typeface="+mn-cs"/>
        </a:defRPr>
      </a:lvl4pPr>
      <a:lvl5pPr marL="854075" indent="-165100" algn="l" rtl="0" eaLnBrk="0" fontAlgn="base" hangingPunct="0">
        <a:lnSpc>
          <a:spcPct val="95000"/>
        </a:lnSpc>
        <a:spcBef>
          <a:spcPct val="10000"/>
        </a:spcBef>
        <a:spcAft>
          <a:spcPct val="0"/>
        </a:spcAft>
        <a:buClr>
          <a:srgbClr val="C60C30"/>
        </a:buClr>
        <a:buSzPct val="100000"/>
        <a:buFont typeface="Arial" panose="020B0604020202020204" pitchFamily="34" charset="0"/>
        <a:buChar char="•"/>
        <a:defRPr lang="en-US" sz="1600" dirty="0">
          <a:solidFill>
            <a:schemeClr val="bg2"/>
          </a:solidFill>
          <a:latin typeface="Lucida Sans" pitchFamily="34" charset="0"/>
          <a:ea typeface="+mn-ea"/>
          <a:cs typeface="+mn-cs"/>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fs.staffservice@wsu.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mailto:Sfs.compliance@wsu.edu" TargetMode="External"/><Relationship Id="rId4" Type="http://schemas.openxmlformats.org/officeDocument/2006/relationships/hyperlink" Target="https://financialaid.wsu.edu/contact/"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7">
            <a:extLst>
              <a:ext uri="{FF2B5EF4-FFF2-40B4-BE49-F238E27FC236}">
                <a16:creationId xmlns:a16="http://schemas.microsoft.com/office/drawing/2014/main" id="{F53D9184-60C5-6E2C-68C7-7ADBCAC412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69850"/>
            <a:ext cx="1752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19">
            <a:extLst>
              <a:ext uri="{FF2B5EF4-FFF2-40B4-BE49-F238E27FC236}">
                <a16:creationId xmlns:a16="http://schemas.microsoft.com/office/drawing/2014/main" id="{604CC20E-1BD6-C4F2-FA2E-F55C30674477}"/>
              </a:ext>
            </a:extLst>
          </p:cNvPr>
          <p:cNvSpPr>
            <a:spLocks noGrp="1" noChangeArrowheads="1"/>
          </p:cNvSpPr>
          <p:nvPr>
            <p:ph type="ctrTitle"/>
          </p:nvPr>
        </p:nvSpPr>
        <p:spPr/>
        <p:txBody>
          <a:bodyPr/>
          <a:lstStyle/>
          <a:p>
            <a:r>
              <a:rPr lang="en-US" altLang="en-US" sz="3000" dirty="0"/>
              <a:t>Treatment of Other Financial Assistance (OFA)</a:t>
            </a:r>
          </a:p>
        </p:txBody>
      </p:sp>
      <p:sp>
        <p:nvSpPr>
          <p:cNvPr id="2" name="Subtitle 1">
            <a:extLst>
              <a:ext uri="{FF2B5EF4-FFF2-40B4-BE49-F238E27FC236}">
                <a16:creationId xmlns:a16="http://schemas.microsoft.com/office/drawing/2014/main" id="{658271F6-82BD-3E30-4E58-BE09A5ED4219}"/>
              </a:ext>
            </a:extLst>
          </p:cNvPr>
          <p:cNvSpPr>
            <a:spLocks noGrp="1"/>
          </p:cNvSpPr>
          <p:nvPr>
            <p:ph type="subTitle" idx="1"/>
          </p:nvPr>
        </p:nvSpPr>
        <p:spPr/>
        <p:txBody>
          <a:bodyPr/>
          <a:lstStyle/>
          <a:p>
            <a:r>
              <a:rPr lang="en-US" dirty="0"/>
              <a:t>Fall 2024</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9443B012-1280-2769-D996-07FD63EFEB57}"/>
              </a:ext>
            </a:extLst>
          </p:cNvPr>
          <p:cNvSpPr>
            <a:spLocks noGrp="1" noChangeArrowheads="1"/>
          </p:cNvSpPr>
          <p:nvPr>
            <p:ph type="title"/>
          </p:nvPr>
        </p:nvSpPr>
        <p:spPr>
          <a:xfrm>
            <a:off x="492125" y="1512888"/>
            <a:ext cx="8651875" cy="425450"/>
          </a:xfrm>
        </p:spPr>
        <p:txBody>
          <a:bodyPr/>
          <a:lstStyle/>
          <a:p>
            <a:r>
              <a:rPr lang="en-US" altLang="en-US"/>
              <a:t>OFA Examples</a:t>
            </a:r>
          </a:p>
        </p:txBody>
      </p:sp>
      <p:sp>
        <p:nvSpPr>
          <p:cNvPr id="16387" name="Content Placeholder 2">
            <a:extLst>
              <a:ext uri="{FF2B5EF4-FFF2-40B4-BE49-F238E27FC236}">
                <a16:creationId xmlns:a16="http://schemas.microsoft.com/office/drawing/2014/main" id="{0CBD9501-F325-50AA-F8BD-CEE68A4045D1}"/>
              </a:ext>
            </a:extLst>
          </p:cNvPr>
          <p:cNvSpPr>
            <a:spLocks noGrp="1" noChangeArrowheads="1"/>
          </p:cNvSpPr>
          <p:nvPr>
            <p:ph idx="1"/>
          </p:nvPr>
        </p:nvSpPr>
        <p:spPr>
          <a:xfrm>
            <a:off x="931863" y="2287588"/>
            <a:ext cx="7772400" cy="4062412"/>
          </a:xfrm>
        </p:spPr>
        <p:txBody>
          <a:bodyPr/>
          <a:lstStyle/>
          <a:p>
            <a:r>
              <a:rPr altLang="en-US"/>
              <a:t>Cash Gifts/Gift Cards</a:t>
            </a:r>
          </a:p>
          <a:p>
            <a:r>
              <a:rPr altLang="en-US"/>
              <a:t>Conference Travel not required for student’s program.</a:t>
            </a:r>
          </a:p>
          <a:p>
            <a:r>
              <a:rPr altLang="en-US"/>
              <a:t>Post Graduation Award</a:t>
            </a:r>
          </a:p>
          <a:p>
            <a:r>
              <a:rPr altLang="en-US"/>
              <a:t>Non-monetary items that are tracked </a:t>
            </a:r>
          </a:p>
          <a:p>
            <a:r>
              <a:rPr altLang="en-US"/>
              <a:t>Any funding received due to postsecondary enrollment.</a:t>
            </a:r>
          </a:p>
          <a:p>
            <a:r>
              <a:rPr altLang="en-US"/>
              <a:t>Fellowships or assistantships</a:t>
            </a:r>
          </a:p>
          <a:p>
            <a:endParaRPr alt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D32379E-0EC7-46D9-7152-77F2FFB5BB0C}"/>
              </a:ext>
            </a:extLst>
          </p:cNvPr>
          <p:cNvSpPr>
            <a:spLocks noGrp="1" noChangeArrowheads="1"/>
          </p:cNvSpPr>
          <p:nvPr>
            <p:ph type="title"/>
          </p:nvPr>
        </p:nvSpPr>
        <p:spPr>
          <a:xfrm>
            <a:off x="492125" y="1512888"/>
            <a:ext cx="8651875" cy="425450"/>
          </a:xfrm>
        </p:spPr>
        <p:txBody>
          <a:bodyPr/>
          <a:lstStyle/>
          <a:p>
            <a:r>
              <a:rPr lang="en-US" altLang="en-US"/>
              <a:t>General Rules</a:t>
            </a:r>
          </a:p>
        </p:txBody>
      </p:sp>
      <p:sp>
        <p:nvSpPr>
          <p:cNvPr id="17411" name="Content Placeholder 2">
            <a:extLst>
              <a:ext uri="{FF2B5EF4-FFF2-40B4-BE49-F238E27FC236}">
                <a16:creationId xmlns:a16="http://schemas.microsoft.com/office/drawing/2014/main" id="{76608C50-4F23-2FE9-EDD2-BE0E54A37394}"/>
              </a:ext>
            </a:extLst>
          </p:cNvPr>
          <p:cNvSpPr>
            <a:spLocks noGrp="1" noChangeArrowheads="1"/>
          </p:cNvSpPr>
          <p:nvPr>
            <p:ph idx="1"/>
          </p:nvPr>
        </p:nvSpPr>
        <p:spPr>
          <a:xfrm>
            <a:off x="931863" y="2287588"/>
            <a:ext cx="7772400" cy="2954337"/>
          </a:xfrm>
        </p:spPr>
        <p:txBody>
          <a:bodyPr/>
          <a:lstStyle/>
          <a:p>
            <a:r>
              <a:rPr altLang="en-US"/>
              <a:t>Whether the amount or benefit is taxed or untaxed does not affect whether it is used as OFA in the financial aid package.</a:t>
            </a:r>
          </a:p>
          <a:p>
            <a:r>
              <a:rPr altLang="en-US"/>
              <a:t>Other than non-need based employment, an amount or benefit that is contingent upon the student’s enrollment is generally treated as OFA, since it is probably going toward educational expenses.</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76E9B833-2959-E988-095A-83CDD4782372}"/>
              </a:ext>
            </a:extLst>
          </p:cNvPr>
          <p:cNvSpPr>
            <a:spLocks noGrp="1" noChangeArrowheads="1"/>
          </p:cNvSpPr>
          <p:nvPr>
            <p:ph type="title"/>
          </p:nvPr>
        </p:nvSpPr>
        <p:spPr>
          <a:xfrm>
            <a:off x="492125" y="1512888"/>
            <a:ext cx="8651875" cy="425450"/>
          </a:xfrm>
        </p:spPr>
        <p:txBody>
          <a:bodyPr/>
          <a:lstStyle/>
          <a:p>
            <a:r>
              <a:rPr lang="en-US" altLang="en-US" dirty="0"/>
              <a:t>General Rules</a:t>
            </a:r>
          </a:p>
        </p:txBody>
      </p:sp>
      <p:sp>
        <p:nvSpPr>
          <p:cNvPr id="18435" name="Content Placeholder 2">
            <a:extLst>
              <a:ext uri="{FF2B5EF4-FFF2-40B4-BE49-F238E27FC236}">
                <a16:creationId xmlns:a16="http://schemas.microsoft.com/office/drawing/2014/main" id="{82A9A10B-1A39-FC8A-B0E3-3B7605B55ED1}"/>
              </a:ext>
            </a:extLst>
          </p:cNvPr>
          <p:cNvSpPr>
            <a:spLocks noGrp="1" noChangeArrowheads="1"/>
          </p:cNvSpPr>
          <p:nvPr>
            <p:ph idx="1"/>
          </p:nvPr>
        </p:nvSpPr>
        <p:spPr>
          <a:xfrm>
            <a:off x="931863" y="2287588"/>
            <a:ext cx="7772400" cy="3292475"/>
          </a:xfrm>
        </p:spPr>
        <p:txBody>
          <a:bodyPr/>
          <a:lstStyle/>
          <a:p>
            <a:r>
              <a:rPr altLang="en-US"/>
              <a:t>If a student receives an amount, benefit or need-based employment during a period of nonattendance, and those funds are provided to the student due to postsecondary enrollment, then those funds are OFA toward the upcoming period of enrollment.</a:t>
            </a:r>
          </a:p>
          <a:p>
            <a:r>
              <a:rPr altLang="en-US"/>
              <a:t>There is no de minimus or minimum amount that would not have to be counted-any amount is OFA.</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2D9347C-10FC-2BC7-863D-75046AB68C6B}"/>
              </a:ext>
            </a:extLst>
          </p:cNvPr>
          <p:cNvPicPr>
            <a:picLocks noChangeAspect="1"/>
          </p:cNvPicPr>
          <p:nvPr/>
        </p:nvPicPr>
        <p:blipFill>
          <a:blip r:embed="rId2"/>
          <a:stretch>
            <a:fillRect/>
          </a:stretch>
        </p:blipFill>
        <p:spPr>
          <a:xfrm>
            <a:off x="831725" y="930441"/>
            <a:ext cx="8119770" cy="5663369"/>
          </a:xfrm>
          <a:prstGeom prst="rect">
            <a:avLst/>
          </a:prstGeom>
        </p:spPr>
      </p:pic>
    </p:spTree>
    <p:extLst>
      <p:ext uri="{BB962C8B-B14F-4D97-AF65-F5344CB8AC3E}">
        <p14:creationId xmlns:p14="http://schemas.microsoft.com/office/powerpoint/2010/main" val="382478506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0A0EF4-5DFC-0773-A3AA-CB18498532B4}"/>
              </a:ext>
            </a:extLst>
          </p:cNvPr>
          <p:cNvPicPr>
            <a:picLocks noChangeAspect="1"/>
          </p:cNvPicPr>
          <p:nvPr/>
        </p:nvPicPr>
        <p:blipFill>
          <a:blip r:embed="rId3"/>
          <a:stretch>
            <a:fillRect/>
          </a:stretch>
        </p:blipFill>
        <p:spPr>
          <a:xfrm>
            <a:off x="1171074" y="773572"/>
            <a:ext cx="7493341" cy="5647657"/>
          </a:xfrm>
          <a:prstGeom prst="rect">
            <a:avLst/>
          </a:prstGeom>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B8530B-7A85-6CB9-74DF-71AE7E0435E5}"/>
              </a:ext>
            </a:extLst>
          </p:cNvPr>
          <p:cNvPicPr>
            <a:picLocks noChangeAspect="1"/>
          </p:cNvPicPr>
          <p:nvPr/>
        </p:nvPicPr>
        <p:blipFill>
          <a:blip r:embed="rId3"/>
          <a:stretch>
            <a:fillRect/>
          </a:stretch>
        </p:blipFill>
        <p:spPr>
          <a:xfrm>
            <a:off x="914400" y="1045959"/>
            <a:ext cx="7505626" cy="5651619"/>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EEBAEB-FEF5-C4E6-D737-19150E13CBC1}"/>
              </a:ext>
            </a:extLst>
          </p:cNvPr>
          <p:cNvPicPr>
            <a:picLocks noChangeAspect="1"/>
          </p:cNvPicPr>
          <p:nvPr/>
        </p:nvPicPr>
        <p:blipFill>
          <a:blip r:embed="rId3"/>
          <a:stretch>
            <a:fillRect/>
          </a:stretch>
        </p:blipFill>
        <p:spPr>
          <a:xfrm>
            <a:off x="802105" y="1013356"/>
            <a:ext cx="7539789" cy="5586838"/>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821F3CE-1F94-419E-38DE-33764DEF667E}"/>
              </a:ext>
            </a:extLst>
          </p:cNvPr>
          <p:cNvPicPr>
            <a:picLocks noChangeAspect="1"/>
          </p:cNvPicPr>
          <p:nvPr/>
        </p:nvPicPr>
        <p:blipFill>
          <a:blip r:embed="rId3"/>
          <a:stretch>
            <a:fillRect/>
          </a:stretch>
        </p:blipFill>
        <p:spPr>
          <a:xfrm>
            <a:off x="966537" y="1161753"/>
            <a:ext cx="7210926" cy="5209007"/>
          </a:xfrm>
          <a:prstGeom prst="rect">
            <a:avLst/>
          </a:prstGeom>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8C1A32-B9BF-AEF7-E699-74888B5788B8}"/>
              </a:ext>
            </a:extLst>
          </p:cNvPr>
          <p:cNvPicPr>
            <a:picLocks noChangeAspect="1"/>
          </p:cNvPicPr>
          <p:nvPr/>
        </p:nvPicPr>
        <p:blipFill>
          <a:blip r:embed="rId3"/>
          <a:stretch>
            <a:fillRect/>
          </a:stretch>
        </p:blipFill>
        <p:spPr>
          <a:xfrm>
            <a:off x="962526" y="1053134"/>
            <a:ext cx="7628021" cy="5209552"/>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C44711-C778-6BCF-D121-39D5161BE87C}"/>
              </a:ext>
            </a:extLst>
          </p:cNvPr>
          <p:cNvPicPr>
            <a:picLocks noChangeAspect="1"/>
          </p:cNvPicPr>
          <p:nvPr/>
        </p:nvPicPr>
        <p:blipFill>
          <a:blip r:embed="rId3"/>
          <a:stretch>
            <a:fillRect/>
          </a:stretch>
        </p:blipFill>
        <p:spPr>
          <a:xfrm>
            <a:off x="1443789" y="1002631"/>
            <a:ext cx="7172935" cy="544404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a:extLst>
              <a:ext uri="{FF2B5EF4-FFF2-40B4-BE49-F238E27FC236}">
                <a16:creationId xmlns:a16="http://schemas.microsoft.com/office/drawing/2014/main" id="{44F62CBA-8A3F-0248-3DEA-3C4B9AAAF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 y="31750"/>
            <a:ext cx="1752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Rectangle 19">
            <a:extLst>
              <a:ext uri="{FF2B5EF4-FFF2-40B4-BE49-F238E27FC236}">
                <a16:creationId xmlns:a16="http://schemas.microsoft.com/office/drawing/2014/main" id="{16A364A5-3B72-ABF8-B9BE-A59FEA971EA2}"/>
              </a:ext>
            </a:extLst>
          </p:cNvPr>
          <p:cNvSpPr>
            <a:spLocks noGrp="1" noChangeArrowheads="1"/>
          </p:cNvSpPr>
          <p:nvPr>
            <p:ph type="ctrTitle"/>
          </p:nvPr>
        </p:nvSpPr>
        <p:spPr>
          <a:xfrm>
            <a:off x="513346" y="666750"/>
            <a:ext cx="8630653" cy="1057776"/>
          </a:xfrm>
        </p:spPr>
        <p:txBody>
          <a:bodyPr/>
          <a:lstStyle/>
          <a:p>
            <a:r>
              <a:rPr lang="en-US" altLang="en-US" sz="3000" dirty="0"/>
              <a:t>Definition of Other Financial Assistance</a:t>
            </a:r>
          </a:p>
        </p:txBody>
      </p:sp>
      <p:sp>
        <p:nvSpPr>
          <p:cNvPr id="7172" name="TextBox 1">
            <a:extLst>
              <a:ext uri="{FF2B5EF4-FFF2-40B4-BE49-F238E27FC236}">
                <a16:creationId xmlns:a16="http://schemas.microsoft.com/office/drawing/2014/main" id="{3F4F1C1F-7874-B238-B2C0-6C6F8C1EB61B}"/>
              </a:ext>
            </a:extLst>
          </p:cNvPr>
          <p:cNvSpPr txBox="1">
            <a:spLocks noChangeArrowheads="1"/>
          </p:cNvSpPr>
          <p:nvPr/>
        </p:nvSpPr>
        <p:spPr bwMode="auto">
          <a:xfrm>
            <a:off x="1047750" y="1997075"/>
            <a:ext cx="7924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chemeClr val="bg2"/>
                </a:solidFill>
                <a:latin typeface="Lucida Sans" panose="020B0602030504020204" pitchFamily="34" charset="0"/>
              </a:rPr>
              <a:t>The definition of other financial assistance (OFA) in 24 CFR 684.102(b) states: “Estimated Financial Assistance: The estimated amount of assistance for a period of enrollment that a student (or a parent on behalf of the student) will receive Federal, State, institutional, or other resources such as scholarships, grants, net earnings from need-based employments or loans, including by not limited to- </a:t>
            </a:r>
            <a:r>
              <a:rPr lang="en-US" altLang="en-US" b="1" dirty="0">
                <a:solidFill>
                  <a:schemeClr val="bg2"/>
                </a:solidFill>
                <a:latin typeface="Lucida Sans" panose="020B0602030504020204" pitchFamily="34" charset="0"/>
              </a:rPr>
              <a:t>Any educational benefits paid because of enrollment in a postsecondary education institution, or to cover postsecondary education expenses.</a:t>
            </a:r>
            <a:r>
              <a:rPr lang="en-US" altLang="en-US" dirty="0">
                <a:solidFill>
                  <a:schemeClr val="bg2"/>
                </a:solidFill>
                <a:latin typeface="Lucida Sans" panose="020B0602030504020204" pitchFamily="34" charset="0"/>
              </a:rPr>
              <a:t> The assumption of this part of the definition is that the student would not be receiving the assistance if he/she was not enrolled at a postsecondary institution.</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BCD8F34A-EC16-372C-7E41-9F76AB05C78C}"/>
              </a:ext>
            </a:extLst>
          </p:cNvPr>
          <p:cNvSpPr>
            <a:spLocks noGrp="1" noChangeArrowheads="1"/>
          </p:cNvSpPr>
          <p:nvPr>
            <p:ph type="title"/>
          </p:nvPr>
        </p:nvSpPr>
        <p:spPr>
          <a:xfrm>
            <a:off x="539750" y="5299075"/>
            <a:ext cx="8604250" cy="1016000"/>
          </a:xfrm>
        </p:spPr>
        <p:txBody>
          <a:bodyPr/>
          <a:lstStyle/>
          <a:p>
            <a:r>
              <a:rPr lang="en-US" altLang="en-US" sz="1600"/>
              <a:t>Yes, this is considered OFA. Cost for summer enrollment cannot be included in fall COA. If enrolled in the summer, funds would be OFA for summer. </a:t>
            </a:r>
            <a:endParaRPr lang="en-US" altLang="en-US"/>
          </a:p>
        </p:txBody>
      </p:sp>
      <p:pic>
        <p:nvPicPr>
          <p:cNvPr id="26627" name="Content Placeholder 4">
            <a:extLst>
              <a:ext uri="{FF2B5EF4-FFF2-40B4-BE49-F238E27FC236}">
                <a16:creationId xmlns:a16="http://schemas.microsoft.com/office/drawing/2014/main" id="{CE619421-C335-A752-9BA9-44B0E7A32F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1054100"/>
            <a:ext cx="5400675" cy="3998913"/>
          </a:xfr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290579-E4F6-14E6-668B-6F78B73FCE60}"/>
              </a:ext>
            </a:extLst>
          </p:cNvPr>
          <p:cNvPicPr>
            <a:picLocks noChangeAspect="1"/>
          </p:cNvPicPr>
          <p:nvPr/>
        </p:nvPicPr>
        <p:blipFill>
          <a:blip r:embed="rId3"/>
          <a:stretch>
            <a:fillRect/>
          </a:stretch>
        </p:blipFill>
        <p:spPr>
          <a:xfrm>
            <a:off x="994611" y="786063"/>
            <a:ext cx="7616644" cy="5787809"/>
          </a:xfrm>
          <a:prstGeom prst="rect">
            <a:avLst/>
          </a:prstGeom>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968090-8909-A888-B6D1-81C507565EFD}"/>
              </a:ext>
            </a:extLst>
          </p:cNvPr>
          <p:cNvPicPr>
            <a:picLocks noChangeAspect="1"/>
          </p:cNvPicPr>
          <p:nvPr/>
        </p:nvPicPr>
        <p:blipFill>
          <a:blip r:embed="rId3"/>
          <a:stretch>
            <a:fillRect/>
          </a:stretch>
        </p:blipFill>
        <p:spPr>
          <a:xfrm>
            <a:off x="1203157" y="1204082"/>
            <a:ext cx="7235946" cy="5653918"/>
          </a:xfrm>
          <a:prstGeom prst="rect">
            <a:avLst/>
          </a:prstGeom>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2CDEA-014F-6F79-AE86-1CB0E0E3820E}"/>
              </a:ext>
            </a:extLst>
          </p:cNvPr>
          <p:cNvSpPr>
            <a:spLocks noGrp="1"/>
          </p:cNvSpPr>
          <p:nvPr>
            <p:ph type="title"/>
          </p:nvPr>
        </p:nvSpPr>
        <p:spPr/>
        <p:txBody>
          <a:bodyPr/>
          <a:lstStyle/>
          <a:p>
            <a:r>
              <a:rPr lang="en-US" dirty="0"/>
              <a:t>Emergency Aid</a:t>
            </a:r>
          </a:p>
        </p:txBody>
      </p:sp>
      <p:sp>
        <p:nvSpPr>
          <p:cNvPr id="3" name="Content Placeholder 2">
            <a:extLst>
              <a:ext uri="{FF2B5EF4-FFF2-40B4-BE49-F238E27FC236}">
                <a16:creationId xmlns:a16="http://schemas.microsoft.com/office/drawing/2014/main" id="{C54C1D56-B625-7A7B-AEEE-4D9FD4A022A9}"/>
              </a:ext>
            </a:extLst>
          </p:cNvPr>
          <p:cNvSpPr>
            <a:spLocks noGrp="1"/>
          </p:cNvSpPr>
          <p:nvPr>
            <p:ph idx="1"/>
          </p:nvPr>
        </p:nvSpPr>
        <p:spPr>
          <a:xfrm>
            <a:off x="931689" y="2287148"/>
            <a:ext cx="7772400" cy="3816429"/>
          </a:xfrm>
        </p:spPr>
        <p:txBody>
          <a:bodyPr/>
          <a:lstStyle/>
          <a:p>
            <a:pPr marL="165100" indent="0">
              <a:buNone/>
            </a:pPr>
            <a:r>
              <a:rPr lang="en-US" b="0" i="0" u="sng" dirty="0">
                <a:solidFill>
                  <a:srgbClr val="444444"/>
                </a:solidFill>
                <a:effectLst/>
                <a:latin typeface="Open Sans" panose="020B0606030504020204" pitchFamily="34" charset="0"/>
              </a:rPr>
              <a:t>Emergency</a:t>
            </a:r>
            <a:r>
              <a:rPr lang="en-US" b="0" i="0" dirty="0">
                <a:solidFill>
                  <a:srgbClr val="444444"/>
                </a:solidFill>
                <a:effectLst/>
                <a:latin typeface="Open Sans" panose="020B0606030504020204" pitchFamily="34" charset="0"/>
              </a:rPr>
              <a:t> financial assistance includes any payment of grant or loan aid to a student for unexpected expenses that are </a:t>
            </a:r>
            <a:r>
              <a:rPr lang="en-US" b="0" i="0" u="sng" dirty="0">
                <a:solidFill>
                  <a:srgbClr val="444444"/>
                </a:solidFill>
                <a:effectLst/>
                <a:latin typeface="Open Sans" panose="020B0606030504020204" pitchFamily="34" charset="0"/>
              </a:rPr>
              <a:t>included in one of the components of COA</a:t>
            </a:r>
            <a:r>
              <a:rPr lang="en-US" b="0" i="0" dirty="0">
                <a:solidFill>
                  <a:srgbClr val="444444"/>
                </a:solidFill>
                <a:effectLst/>
                <a:latin typeface="Open Sans" panose="020B0606030504020204" pitchFamily="34" charset="0"/>
              </a:rPr>
              <a:t>, as defined under HEA Sec. 472. For example, payments can support any unexpected expense for food; housing; course materials or equipment; or transportation (e.g., between campus and home for a death or family emergency). Institutions determine whether an unexpected expense is associated with a COA component.</a:t>
            </a:r>
            <a:endParaRPr lang="en-US" dirty="0"/>
          </a:p>
        </p:txBody>
      </p:sp>
    </p:spTree>
    <p:extLst>
      <p:ext uri="{BB962C8B-B14F-4D97-AF65-F5344CB8AC3E}">
        <p14:creationId xmlns:p14="http://schemas.microsoft.com/office/powerpoint/2010/main" val="14263907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54A8EAC-92C4-01B8-EDC5-E4EF4E1B3A7B}"/>
              </a:ext>
            </a:extLst>
          </p:cNvPr>
          <p:cNvPicPr>
            <a:picLocks noChangeAspect="1"/>
          </p:cNvPicPr>
          <p:nvPr/>
        </p:nvPicPr>
        <p:blipFill>
          <a:blip r:embed="rId3"/>
          <a:stretch>
            <a:fillRect/>
          </a:stretch>
        </p:blipFill>
        <p:spPr>
          <a:xfrm>
            <a:off x="1300695" y="811318"/>
            <a:ext cx="6735115" cy="5830114"/>
          </a:xfrm>
          <a:prstGeom prst="rect">
            <a:avLst/>
          </a:prstGeom>
        </p:spPr>
      </p:pic>
    </p:spTree>
    <p:extLst>
      <p:ext uri="{BB962C8B-B14F-4D97-AF65-F5344CB8AC3E}">
        <p14:creationId xmlns:p14="http://schemas.microsoft.com/office/powerpoint/2010/main" val="2464151403"/>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0806EAE-A7A4-A3D6-2F85-A44287199F3E}"/>
              </a:ext>
            </a:extLst>
          </p:cNvPr>
          <p:cNvSpPr>
            <a:spLocks noGrp="1" noChangeArrowheads="1"/>
          </p:cNvSpPr>
          <p:nvPr>
            <p:ph type="title"/>
          </p:nvPr>
        </p:nvSpPr>
        <p:spPr>
          <a:xfrm>
            <a:off x="492125" y="1512888"/>
            <a:ext cx="8651875" cy="425450"/>
          </a:xfrm>
        </p:spPr>
        <p:txBody>
          <a:bodyPr/>
          <a:lstStyle/>
          <a:p>
            <a:r>
              <a:rPr lang="en-US" altLang="en-US" dirty="0"/>
              <a:t>OFA &amp; Emergency Aid Resources for Staff</a:t>
            </a:r>
          </a:p>
        </p:txBody>
      </p:sp>
      <p:sp>
        <p:nvSpPr>
          <p:cNvPr id="12291" name="Content Placeholder 2">
            <a:extLst>
              <a:ext uri="{FF2B5EF4-FFF2-40B4-BE49-F238E27FC236}">
                <a16:creationId xmlns:a16="http://schemas.microsoft.com/office/drawing/2014/main" id="{4A274F3C-A52E-857C-4953-BD31E3ADAC5F}"/>
              </a:ext>
            </a:extLst>
          </p:cNvPr>
          <p:cNvSpPr>
            <a:spLocks noGrp="1" noChangeArrowheads="1"/>
          </p:cNvSpPr>
          <p:nvPr>
            <p:ph idx="1"/>
          </p:nvPr>
        </p:nvSpPr>
        <p:spPr>
          <a:xfrm>
            <a:off x="931863" y="2287588"/>
            <a:ext cx="7772400" cy="922337"/>
          </a:xfrm>
        </p:spPr>
        <p:txBody>
          <a:bodyPr/>
          <a:lstStyle/>
          <a:p>
            <a:pPr marL="165100" indent="0">
              <a:buNone/>
            </a:pPr>
            <a:r>
              <a:rPr altLang="en-US" dirty="0"/>
              <a:t>SFS Campus Partner Portal: sfspartners.wsu.edu </a:t>
            </a:r>
          </a:p>
          <a:p>
            <a:endParaRPr altLang="en-US" dirty="0"/>
          </a:p>
        </p:txBody>
      </p:sp>
      <p:pic>
        <p:nvPicPr>
          <p:cNvPr id="3" name="Picture 2">
            <a:extLst>
              <a:ext uri="{FF2B5EF4-FFF2-40B4-BE49-F238E27FC236}">
                <a16:creationId xmlns:a16="http://schemas.microsoft.com/office/drawing/2014/main" id="{AB647458-3E9B-91FD-F032-FE93D42535DD}"/>
              </a:ext>
            </a:extLst>
          </p:cNvPr>
          <p:cNvPicPr>
            <a:picLocks noChangeAspect="1"/>
          </p:cNvPicPr>
          <p:nvPr/>
        </p:nvPicPr>
        <p:blipFill>
          <a:blip r:embed="rId3"/>
          <a:stretch>
            <a:fillRect/>
          </a:stretch>
        </p:blipFill>
        <p:spPr>
          <a:xfrm>
            <a:off x="931863" y="2919662"/>
            <a:ext cx="7554736" cy="3577390"/>
          </a:xfrm>
          <a:prstGeom prst="rect">
            <a:avLst/>
          </a:prstGeom>
        </p:spPr>
      </p:pic>
    </p:spTree>
    <p:extLst>
      <p:ext uri="{BB962C8B-B14F-4D97-AF65-F5344CB8AC3E}">
        <p14:creationId xmlns:p14="http://schemas.microsoft.com/office/powerpoint/2010/main" val="28782545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125BAE11-8098-5F1C-4C05-98718027CB2B}"/>
              </a:ext>
            </a:extLst>
          </p:cNvPr>
          <p:cNvSpPr>
            <a:spLocks noGrp="1" noChangeArrowheads="1"/>
          </p:cNvSpPr>
          <p:nvPr>
            <p:ph type="title"/>
          </p:nvPr>
        </p:nvSpPr>
        <p:spPr>
          <a:xfrm>
            <a:off x="492125" y="1512888"/>
            <a:ext cx="8651875" cy="425450"/>
          </a:xfrm>
        </p:spPr>
        <p:txBody>
          <a:bodyPr/>
          <a:lstStyle/>
          <a:p>
            <a:r>
              <a:rPr lang="en-US" altLang="en-US"/>
              <a:t>Resources</a:t>
            </a:r>
          </a:p>
        </p:txBody>
      </p:sp>
      <p:sp>
        <p:nvSpPr>
          <p:cNvPr id="30723" name="Content Placeholder 2">
            <a:extLst>
              <a:ext uri="{FF2B5EF4-FFF2-40B4-BE49-F238E27FC236}">
                <a16:creationId xmlns:a16="http://schemas.microsoft.com/office/drawing/2014/main" id="{1624B4A5-89E2-6DE9-25AF-D1195BED48D2}"/>
              </a:ext>
            </a:extLst>
          </p:cNvPr>
          <p:cNvSpPr>
            <a:spLocks noGrp="1" noChangeArrowheads="1"/>
          </p:cNvSpPr>
          <p:nvPr>
            <p:ph idx="1"/>
          </p:nvPr>
        </p:nvSpPr>
        <p:spPr>
          <a:xfrm>
            <a:off x="931863" y="2287588"/>
            <a:ext cx="7772400" cy="4800600"/>
          </a:xfrm>
        </p:spPr>
        <p:txBody>
          <a:bodyPr/>
          <a:lstStyle/>
          <a:p>
            <a:r>
              <a:rPr altLang="en-US"/>
              <a:t>SFS Website: finaid.wsu.edu</a:t>
            </a:r>
          </a:p>
          <a:p>
            <a:pPr lvl="1"/>
            <a:r>
              <a:rPr altLang="en-US"/>
              <a:t>Consumer Information &amp; Policies</a:t>
            </a:r>
          </a:p>
          <a:p>
            <a:r>
              <a:rPr altLang="en-US"/>
              <a:t>SFS Partner Portal: sfspartners.wsu.edu</a:t>
            </a:r>
          </a:p>
          <a:p>
            <a:r>
              <a:rPr altLang="en-US"/>
              <a:t>SFS 411</a:t>
            </a:r>
          </a:p>
          <a:p>
            <a:r>
              <a:rPr altLang="en-US"/>
              <a:t>SFS Staff Service Email: </a:t>
            </a:r>
            <a:r>
              <a:rPr altLang="en-US">
                <a:hlinkClick r:id="rId3"/>
              </a:rPr>
              <a:t>sfs.staffservice@wsu.edu</a:t>
            </a:r>
            <a:r>
              <a:rPr altLang="en-US"/>
              <a:t> </a:t>
            </a:r>
          </a:p>
          <a:p>
            <a:r>
              <a:rPr altLang="en-US"/>
              <a:t>Contact Us </a:t>
            </a:r>
          </a:p>
          <a:p>
            <a:pPr lvl="1"/>
            <a:r>
              <a:rPr altLang="en-US"/>
              <a:t>509-335-9711</a:t>
            </a:r>
          </a:p>
          <a:p>
            <a:pPr lvl="1"/>
            <a:r>
              <a:rPr altLang="en-US"/>
              <a:t> </a:t>
            </a:r>
            <a:r>
              <a:rPr altLang="en-US">
                <a:hlinkClick r:id="rId4"/>
              </a:rPr>
              <a:t>https://financialaid.wsu.edu/contact/</a:t>
            </a:r>
            <a:r>
              <a:rPr altLang="en-US"/>
              <a:t> </a:t>
            </a:r>
          </a:p>
          <a:p>
            <a:pPr lvl="1"/>
            <a:r>
              <a:rPr altLang="en-US">
                <a:hlinkClick r:id="rId5"/>
              </a:rPr>
              <a:t>Sfs.compliance@wsu.edu</a:t>
            </a:r>
            <a:r>
              <a:rPr altLang="en-US"/>
              <a:t> </a:t>
            </a:r>
          </a:p>
          <a:p>
            <a:pPr lvl="1"/>
            <a:endParaRPr altLang="en-US"/>
          </a:p>
          <a:p>
            <a:pPr lvl="1"/>
            <a:endParaRPr altLang="en-US"/>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
            <a:extLst>
              <a:ext uri="{FF2B5EF4-FFF2-40B4-BE49-F238E27FC236}">
                <a16:creationId xmlns:a16="http://schemas.microsoft.com/office/drawing/2014/main" id="{26BC80E3-09A5-5989-4637-6D3A0ED44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363"/>
            <a:ext cx="16573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1" name="Subtitle 2">
            <a:extLst>
              <a:ext uri="{FF2B5EF4-FFF2-40B4-BE49-F238E27FC236}">
                <a16:creationId xmlns:a16="http://schemas.microsoft.com/office/drawing/2014/main" id="{5D2FD494-7B9D-7D25-8BB0-B6ED0F43F74E}"/>
              </a:ext>
            </a:extLst>
          </p:cNvPr>
          <p:cNvSpPr>
            <a:spLocks noGrp="1" noChangeArrowheads="1"/>
          </p:cNvSpPr>
          <p:nvPr>
            <p:ph type="subTitle" idx="1"/>
          </p:nvPr>
        </p:nvSpPr>
        <p:spPr>
          <a:xfrm>
            <a:off x="1071563" y="1857375"/>
            <a:ext cx="8659812" cy="854075"/>
          </a:xfrm>
        </p:spPr>
        <p:txBody>
          <a:bodyPr/>
          <a:lstStyle/>
          <a:p>
            <a:pPr marL="342900" indent="-342900" algn="l">
              <a:buFont typeface="Wingdings" panose="05000000000000000000" pitchFamily="2" charset="2"/>
              <a:buChar char="§"/>
            </a:pPr>
            <a:endParaRPr altLang="en-US">
              <a:solidFill>
                <a:schemeClr val="bg2"/>
              </a:solidFill>
            </a:endParaRPr>
          </a:p>
          <a:p>
            <a:pPr marL="342900" indent="-342900" algn="l">
              <a:buFont typeface="Wingdings" panose="05000000000000000000" pitchFamily="2" charset="2"/>
              <a:buChar char="§"/>
            </a:pPr>
            <a:endParaRPr altLang="en-US">
              <a:solidFill>
                <a:schemeClr val="bg2"/>
              </a:solidFill>
            </a:endParaRPr>
          </a:p>
        </p:txBody>
      </p:sp>
      <p:sp>
        <p:nvSpPr>
          <p:cNvPr id="2" name="Rectangle 1">
            <a:extLst>
              <a:ext uri="{FF2B5EF4-FFF2-40B4-BE49-F238E27FC236}">
                <a16:creationId xmlns:a16="http://schemas.microsoft.com/office/drawing/2014/main" id="{F3AEE7B4-AADE-6610-BEB0-6F4EA9A2BD1C}"/>
              </a:ext>
            </a:extLst>
          </p:cNvPr>
          <p:cNvSpPr/>
          <p:nvPr/>
        </p:nvSpPr>
        <p:spPr>
          <a:xfrm>
            <a:off x="1749166" y="1857375"/>
            <a:ext cx="6014788" cy="1169551"/>
          </a:xfrm>
          <a:prstGeom prst="rect">
            <a:avLst/>
          </a:prstGeom>
          <a:noFill/>
        </p:spPr>
        <p:txBody>
          <a:bodyPr wrap="none">
            <a:spAutoFit/>
          </a:bodyPr>
          <a:lstStyle/>
          <a:p>
            <a:pPr algn="ctr">
              <a:defRPr/>
            </a:pPr>
            <a:r>
              <a:rPr lang="en-US" sz="7000" b="1" dirty="0">
                <a:ln w="9525">
                  <a:solidFill>
                    <a:schemeClr val="bg1"/>
                  </a:solidFill>
                  <a:prstDash val="solid"/>
                </a:ln>
                <a:solidFill>
                  <a:srgbClr val="A50021"/>
                </a:solidFill>
                <a:effectLst>
                  <a:outerShdw blurRad="12700" dist="38100" dir="2700000" algn="tl" rotWithShape="0">
                    <a:schemeClr val="bg1">
                      <a:lumMod val="50000"/>
                    </a:schemeClr>
                  </a:outerShdw>
                </a:effectLst>
                <a:latin typeface="Lucida Sans" panose="020B0602030504020204" pitchFamily="34" charset="0"/>
              </a:rPr>
              <a:t>THANK YOU!</a:t>
            </a:r>
          </a:p>
        </p:txBody>
      </p:sp>
      <p:pic>
        <p:nvPicPr>
          <p:cNvPr id="32773" name="Picture 3">
            <a:extLst>
              <a:ext uri="{FF2B5EF4-FFF2-40B4-BE49-F238E27FC236}">
                <a16:creationId xmlns:a16="http://schemas.microsoft.com/office/drawing/2014/main" id="{86AF124A-4EBF-0AA8-65AD-7A67FD2E5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6663" y="3297238"/>
            <a:ext cx="176847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a:extLst>
              <a:ext uri="{FF2B5EF4-FFF2-40B4-BE49-F238E27FC236}">
                <a16:creationId xmlns:a16="http://schemas.microsoft.com/office/drawing/2014/main" id="{37E8EE7B-F1F1-44B8-E69F-4C8E34D788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25" y="864770"/>
            <a:ext cx="7932626" cy="599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8219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69358B-AAD0-2045-2A11-24E61E870C9E}"/>
              </a:ext>
            </a:extLst>
          </p:cNvPr>
          <p:cNvPicPr>
            <a:picLocks noChangeAspect="1"/>
          </p:cNvPicPr>
          <p:nvPr/>
        </p:nvPicPr>
        <p:blipFill>
          <a:blip r:embed="rId3"/>
          <a:stretch>
            <a:fillRect/>
          </a:stretch>
        </p:blipFill>
        <p:spPr>
          <a:xfrm>
            <a:off x="938463" y="812139"/>
            <a:ext cx="7570729" cy="5822512"/>
          </a:xfrm>
          <a:prstGeom prst="rect">
            <a:avLst/>
          </a:prstGeom>
        </p:spPr>
      </p:pic>
    </p:spTree>
    <p:extLst>
      <p:ext uri="{BB962C8B-B14F-4D97-AF65-F5344CB8AC3E}">
        <p14:creationId xmlns:p14="http://schemas.microsoft.com/office/powerpoint/2010/main" val="330660419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BFCBCACF-9DE4-72DB-2B36-7B96FBAF93CB}"/>
              </a:ext>
            </a:extLst>
          </p:cNvPr>
          <p:cNvSpPr>
            <a:spLocks noGrp="1" noChangeArrowheads="1"/>
          </p:cNvSpPr>
          <p:nvPr>
            <p:ph type="title"/>
          </p:nvPr>
        </p:nvSpPr>
        <p:spPr>
          <a:xfrm>
            <a:off x="492125" y="1512888"/>
            <a:ext cx="8651875" cy="425450"/>
          </a:xfrm>
        </p:spPr>
        <p:txBody>
          <a:bodyPr/>
          <a:lstStyle/>
          <a:p>
            <a:r>
              <a:rPr lang="en-US" altLang="en-US"/>
              <a:t>Accounting for Other Financial Resources</a:t>
            </a:r>
          </a:p>
        </p:txBody>
      </p:sp>
      <p:pic>
        <p:nvPicPr>
          <p:cNvPr id="9219" name="Content Placeholder 4">
            <a:extLst>
              <a:ext uri="{FF2B5EF4-FFF2-40B4-BE49-F238E27FC236}">
                <a16:creationId xmlns:a16="http://schemas.microsoft.com/office/drawing/2014/main" id="{52831C8E-C041-71B8-7315-29EA0DF6785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95413" y="2287588"/>
            <a:ext cx="6988175" cy="3578225"/>
          </a:xfr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1509E09F-2B24-D4A2-9C71-FCD2076FE6F6}"/>
              </a:ext>
            </a:extLst>
          </p:cNvPr>
          <p:cNvSpPr>
            <a:spLocks noGrp="1" noChangeArrowheads="1"/>
          </p:cNvSpPr>
          <p:nvPr>
            <p:ph type="title"/>
          </p:nvPr>
        </p:nvSpPr>
        <p:spPr>
          <a:xfrm>
            <a:off x="492125" y="1181100"/>
            <a:ext cx="8651875" cy="757238"/>
          </a:xfrm>
        </p:spPr>
        <p:txBody>
          <a:bodyPr/>
          <a:lstStyle/>
          <a:p>
            <a:r>
              <a:rPr lang="en-US" altLang="en-US"/>
              <a:t>Other Financial Assistance(OFA) Includes but Is Not Limited to…….</a:t>
            </a:r>
          </a:p>
        </p:txBody>
      </p:sp>
      <p:pic>
        <p:nvPicPr>
          <p:cNvPr id="10243" name="Content Placeholder 6">
            <a:extLst>
              <a:ext uri="{FF2B5EF4-FFF2-40B4-BE49-F238E27FC236}">
                <a16:creationId xmlns:a16="http://schemas.microsoft.com/office/drawing/2014/main" id="{E4F8FA1C-A8A6-5A3D-C82C-0A2C51E7EDF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71550" y="2222500"/>
            <a:ext cx="7697788" cy="3798888"/>
          </a:xfrm>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2554C295-F34A-F5FC-B3CA-A593A57297E9}"/>
              </a:ext>
            </a:extLst>
          </p:cNvPr>
          <p:cNvSpPr>
            <a:spLocks noGrp="1" noChangeArrowheads="1"/>
          </p:cNvSpPr>
          <p:nvPr>
            <p:ph type="title"/>
          </p:nvPr>
        </p:nvSpPr>
        <p:spPr>
          <a:xfrm>
            <a:off x="492125" y="1512888"/>
            <a:ext cx="8651875" cy="425450"/>
          </a:xfrm>
        </p:spPr>
        <p:txBody>
          <a:bodyPr/>
          <a:lstStyle/>
          <a:p>
            <a:r>
              <a:rPr lang="en-US" altLang="en-US"/>
              <a:t>OFA Does Not Include……</a:t>
            </a:r>
          </a:p>
        </p:txBody>
      </p:sp>
      <p:pic>
        <p:nvPicPr>
          <p:cNvPr id="11267" name="Content Placeholder 4">
            <a:extLst>
              <a:ext uri="{FF2B5EF4-FFF2-40B4-BE49-F238E27FC236}">
                <a16:creationId xmlns:a16="http://schemas.microsoft.com/office/drawing/2014/main" id="{76FCB5AE-61D1-3AB6-0202-292198D27C9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2125" y="2239963"/>
            <a:ext cx="8091488" cy="3536950"/>
          </a:xfr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0">
            <a:extLst>
              <a:ext uri="{FF2B5EF4-FFF2-40B4-BE49-F238E27FC236}">
                <a16:creationId xmlns:a16="http://schemas.microsoft.com/office/drawing/2014/main" id="{1F8FCBF7-1EF9-E02D-1E59-EC38CB5EC5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363"/>
            <a:ext cx="16573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9" name="Subtitle 2">
            <a:extLst>
              <a:ext uri="{FF2B5EF4-FFF2-40B4-BE49-F238E27FC236}">
                <a16:creationId xmlns:a16="http://schemas.microsoft.com/office/drawing/2014/main" id="{F41086C4-8AF3-5ADC-8D66-DB64655FDE4A}"/>
              </a:ext>
            </a:extLst>
          </p:cNvPr>
          <p:cNvSpPr>
            <a:spLocks noGrp="1" noChangeArrowheads="1"/>
          </p:cNvSpPr>
          <p:nvPr>
            <p:ph type="subTitle" idx="1"/>
          </p:nvPr>
        </p:nvSpPr>
        <p:spPr>
          <a:xfrm>
            <a:off x="1071563" y="1857375"/>
            <a:ext cx="8659812" cy="854075"/>
          </a:xfrm>
        </p:spPr>
        <p:txBody>
          <a:bodyPr/>
          <a:lstStyle/>
          <a:p>
            <a:pPr marL="342900" indent="-342900" algn="l">
              <a:buFont typeface="Wingdings" panose="05000000000000000000" pitchFamily="2" charset="2"/>
              <a:buChar char="§"/>
            </a:pPr>
            <a:endParaRPr altLang="en-US">
              <a:solidFill>
                <a:schemeClr val="bg2"/>
              </a:solidFill>
            </a:endParaRPr>
          </a:p>
          <a:p>
            <a:pPr marL="342900" indent="-342900" algn="l">
              <a:buFont typeface="Wingdings" panose="05000000000000000000" pitchFamily="2" charset="2"/>
              <a:buChar char="§"/>
            </a:pPr>
            <a:endParaRPr altLang="en-US">
              <a:solidFill>
                <a:schemeClr val="bg2"/>
              </a:solidFill>
            </a:endParaRPr>
          </a:p>
        </p:txBody>
      </p:sp>
      <p:pic>
        <p:nvPicPr>
          <p:cNvPr id="14340" name="Picture 3">
            <a:extLst>
              <a:ext uri="{FF2B5EF4-FFF2-40B4-BE49-F238E27FC236}">
                <a16:creationId xmlns:a16="http://schemas.microsoft.com/office/drawing/2014/main" id="{55E24C1A-E378-2E07-9C91-977F3302D3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188" y="1574800"/>
            <a:ext cx="8659812"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0">
            <a:extLst>
              <a:ext uri="{FF2B5EF4-FFF2-40B4-BE49-F238E27FC236}">
                <a16:creationId xmlns:a16="http://schemas.microsoft.com/office/drawing/2014/main" id="{B53C92EB-A6FB-E5F0-26F2-4B0705C3E4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363"/>
            <a:ext cx="1657350" cy="60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3" name="Subtitle 2">
            <a:extLst>
              <a:ext uri="{FF2B5EF4-FFF2-40B4-BE49-F238E27FC236}">
                <a16:creationId xmlns:a16="http://schemas.microsoft.com/office/drawing/2014/main" id="{6276D542-8192-CB86-004C-3715828C84A4}"/>
              </a:ext>
            </a:extLst>
          </p:cNvPr>
          <p:cNvSpPr>
            <a:spLocks noGrp="1" noChangeArrowheads="1"/>
          </p:cNvSpPr>
          <p:nvPr>
            <p:ph type="subTitle" idx="1"/>
          </p:nvPr>
        </p:nvSpPr>
        <p:spPr>
          <a:xfrm>
            <a:off x="1071563" y="1857375"/>
            <a:ext cx="8659812" cy="854075"/>
          </a:xfrm>
        </p:spPr>
        <p:txBody>
          <a:bodyPr/>
          <a:lstStyle/>
          <a:p>
            <a:pPr marL="342900" indent="-342900" algn="l">
              <a:buFont typeface="Wingdings" panose="05000000000000000000" pitchFamily="2" charset="2"/>
              <a:buChar char="§"/>
            </a:pPr>
            <a:endParaRPr altLang="en-US">
              <a:solidFill>
                <a:schemeClr val="bg2"/>
              </a:solidFill>
            </a:endParaRPr>
          </a:p>
          <a:p>
            <a:pPr marL="342900" indent="-342900" algn="l">
              <a:buFont typeface="Wingdings" panose="05000000000000000000" pitchFamily="2" charset="2"/>
              <a:buChar char="§"/>
            </a:pPr>
            <a:endParaRPr altLang="en-US">
              <a:solidFill>
                <a:schemeClr val="bg2"/>
              </a:solidFill>
            </a:endParaRPr>
          </a:p>
        </p:txBody>
      </p:sp>
      <p:pic>
        <p:nvPicPr>
          <p:cNvPr id="15364" name="Picture 2">
            <a:extLst>
              <a:ext uri="{FF2B5EF4-FFF2-40B4-BE49-F238E27FC236}">
                <a16:creationId xmlns:a16="http://schemas.microsoft.com/office/drawing/2014/main" id="{8E15D5E4-0432-83AD-1BB4-15F2CE861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744663"/>
            <a:ext cx="8567737" cy="421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3EC92978114D4EBAD83EBA524275C2" ma:contentTypeVersion="20" ma:contentTypeDescription="Create a new document." ma:contentTypeScope="" ma:versionID="6aafc9ef68114b103a8b3070834d0e11">
  <xsd:schema xmlns:xsd="http://www.w3.org/2001/XMLSchema" xmlns:xs="http://www.w3.org/2001/XMLSchema" xmlns:p="http://schemas.microsoft.com/office/2006/metadata/properties" xmlns:ns2="c70e66b9-d171-404e-a889-4dbfaf8d17df" xmlns:ns3="4dc845fc-a0a7-4afe-bfdb-0a25efe6accb" xmlns:ns4="2ede3c53-7a4b-47bc-9966-a8e0855f82cb" targetNamespace="http://schemas.microsoft.com/office/2006/metadata/properties" ma:root="true" ma:fieldsID="cd08ce840b2da1b852eb2a9db7ba32d2" ns2:_="" ns3:_="" ns4:_="">
    <xsd:import namespace="c70e66b9-d171-404e-a889-4dbfaf8d17df"/>
    <xsd:import namespace="4dc845fc-a0a7-4afe-bfdb-0a25efe6accb"/>
    <xsd:import namespace="2ede3c53-7a4b-47bc-9966-a8e0855f82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_Flow_SignoffStatus" minOccurs="0"/>
                <xsd:element ref="ns2:MediaLengthInSeconds" minOccurs="0"/>
                <xsd:element ref="ns2:lcf76f155ced4ddcb4097134ff3c332f" minOccurs="0"/>
                <xsd:element ref="ns4:TaxCatchAll" minOccurs="0"/>
                <xsd:element ref="ns2:Note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0e66b9-d171-404e-a889-4dbfaf8d17d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31da502c-7e40-4002-9fa7-8e5645d13f89" ma:termSetId="09814cd3-568e-fe90-9814-8d621ff8fb84" ma:anchorId="fba54fb3-c3e1-fe81-a776-ca4b69148c4d" ma:open="true" ma:isKeyword="false">
      <xsd:complexType>
        <xsd:sequence>
          <xsd:element ref="pc:Terms" minOccurs="0" maxOccurs="1"/>
        </xsd:sequence>
      </xsd:complexType>
    </xsd:element>
    <xsd:element name="Notes" ma:index="25" nillable="true" ma:displayName="Notes" ma:format="Dropdown" ma:internalName="Notes">
      <xsd:simpleType>
        <xsd:restriction base="dms:Text">
          <xsd:maxLength value="255"/>
        </xsd:restriction>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c845fc-a0a7-4afe-bfdb-0a25efe6ac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de3c53-7a4b-47bc-9966-a8e0855f82cb"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2a3ba6aa-44e1-49ab-9eb3-78d713f0b706}" ma:internalName="TaxCatchAll" ma:showField="CatchAllData" ma:web="2ede3c53-7a4b-47bc-9966-a8e0855f82c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F9D1E6C-2266-4A8A-9F20-B6E4454EFE99}">
  <ds:schemaRefs>
    <ds:schemaRef ds:uri="http://schemas.microsoft.com/sharepoint/v3/contenttype/forms"/>
  </ds:schemaRefs>
</ds:datastoreItem>
</file>

<file path=customXml/itemProps2.xml><?xml version="1.0" encoding="utf-8"?>
<ds:datastoreItem xmlns:ds="http://schemas.openxmlformats.org/officeDocument/2006/customXml" ds:itemID="{748DA412-0F0F-4F50-8F44-9F2DEA7283BA}">
  <ds:schemaRefs>
    <ds:schemaRef ds:uri="http://schemas.microsoft.com/office/2006/metadata/longProperties"/>
  </ds:schemaRefs>
</ds:datastoreItem>
</file>

<file path=customXml/itemProps3.xml><?xml version="1.0" encoding="utf-8"?>
<ds:datastoreItem xmlns:ds="http://schemas.openxmlformats.org/officeDocument/2006/customXml" ds:itemID="{73C6ACCB-1BF2-4F1C-BDCA-C6208B7C5A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0e66b9-d171-404e-a889-4dbfaf8d17df"/>
    <ds:schemaRef ds:uri="4dc845fc-a0a7-4afe-bfdb-0a25efe6accb"/>
    <ds:schemaRef ds:uri="2ede3c53-7a4b-47bc-9966-a8e0855f82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17496</TotalTime>
  <Words>973</Words>
  <Application>Microsoft Office PowerPoint</Application>
  <PresentationFormat>On-screen Show (4:3)</PresentationFormat>
  <Paragraphs>93</Paragraphs>
  <Slides>27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Lucida Sans</vt:lpstr>
      <vt:lpstr>Open Sans</vt:lpstr>
      <vt:lpstr>Times New Roman</vt:lpstr>
      <vt:lpstr>Wingdings</vt:lpstr>
      <vt:lpstr>Default Design</vt:lpstr>
      <vt:lpstr>Treatment of Other Financial Assistance (OFA)</vt:lpstr>
      <vt:lpstr>Definition of Other Financial Assistance</vt:lpstr>
      <vt:lpstr>PowerPoint Presentation</vt:lpstr>
      <vt:lpstr>PowerPoint Presentation</vt:lpstr>
      <vt:lpstr>Accounting for Other Financial Resources</vt:lpstr>
      <vt:lpstr>Other Financial Assistance(OFA) Includes but Is Not Limited to…….</vt:lpstr>
      <vt:lpstr>OFA Does Not Include……</vt:lpstr>
      <vt:lpstr>PowerPoint Presentation</vt:lpstr>
      <vt:lpstr>PowerPoint Presentation</vt:lpstr>
      <vt:lpstr>OFA Examples</vt:lpstr>
      <vt:lpstr>General Rules</vt:lpstr>
      <vt:lpstr>General Rules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Yes, this is considered OFA. Cost for summer enrollment cannot be included in fall COA. If enrolled in the summer, funds would be OFA for summer. </vt:lpstr>
      <vt:lpstr>PowerPoint Presentation</vt:lpstr>
      <vt:lpstr>PowerPoint Presentation</vt:lpstr>
      <vt:lpstr>Emergency Aid</vt:lpstr>
      <vt:lpstr>PowerPoint Presentation</vt:lpstr>
      <vt:lpstr>OFA &amp; Emergency Aid Resources for Staff</vt:lpstr>
      <vt:lpstr>Resources</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Scourey, Joy M</cp:lastModifiedBy>
  <cp:revision>423</cp:revision>
  <cp:lastPrinted>2014-04-21T18:27:44Z</cp:lastPrinted>
  <dcterms:created xsi:type="dcterms:W3CDTF">2001-10-04T20:08:10Z</dcterms:created>
  <dcterms:modified xsi:type="dcterms:W3CDTF">2025-03-11T20:40:27Z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Downing, David</vt:lpwstr>
  </property>
  <property fmtid="{D5CDD505-2E9C-101B-9397-08002B2CF9AE}" pid="3" name="Order">
    <vt:lpwstr>100.000000000000</vt:lpwstr>
  </property>
  <property fmtid="{D5CDD505-2E9C-101B-9397-08002B2CF9AE}" pid="4" name="display_urn:schemas-microsoft-com:office:office#Author">
    <vt:lpwstr>Marketing</vt:lpwstr>
  </property>
  <property fmtid="{D5CDD505-2E9C-101B-9397-08002B2CF9AE}" pid="5" name="Sign-off status">
    <vt:lpwstr/>
  </property>
  <property fmtid="{D5CDD505-2E9C-101B-9397-08002B2CF9AE}" pid="6" name="display_urn:schemas-microsoft-com:office:office#SharedWithUsers">
    <vt:lpwstr>Scourey, Joy</vt:lpwstr>
  </property>
  <property fmtid="{D5CDD505-2E9C-101B-9397-08002B2CF9AE}" pid="7" name="SharedWithUsers">
    <vt:lpwstr>50;#Scourey, Joy</vt:lpwstr>
  </property>
</Properties>
</file>