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Lst>
  <p:notesMasterIdLst>
    <p:notesMasterId r:id="rId29"/>
  </p:notesMasterIdLst>
  <p:sldIdLst>
    <p:sldId id="256" r:id="rId5"/>
    <p:sldId id="257" r:id="rId6"/>
    <p:sldId id="264" r:id="rId7"/>
    <p:sldId id="258" r:id="rId8"/>
    <p:sldId id="259" r:id="rId9"/>
    <p:sldId id="278" r:id="rId10"/>
    <p:sldId id="260" r:id="rId11"/>
    <p:sldId id="261" r:id="rId12"/>
    <p:sldId id="266" r:id="rId13"/>
    <p:sldId id="275" r:id="rId14"/>
    <p:sldId id="273" r:id="rId15"/>
    <p:sldId id="277" r:id="rId16"/>
    <p:sldId id="282" r:id="rId17"/>
    <p:sldId id="280" r:id="rId18"/>
    <p:sldId id="272" r:id="rId19"/>
    <p:sldId id="274" r:id="rId20"/>
    <p:sldId id="279" r:id="rId21"/>
    <p:sldId id="281" r:id="rId22"/>
    <p:sldId id="265" r:id="rId23"/>
    <p:sldId id="276" r:id="rId24"/>
    <p:sldId id="267" r:id="rId25"/>
    <p:sldId id="268" r:id="rId26"/>
    <p:sldId id="270" r:id="rId27"/>
    <p:sldId id="2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B7834-A3FF-4863-BA7B-AE592EB9D8DD}">
          <p14:sldIdLst>
            <p14:sldId id="256"/>
          </p14:sldIdLst>
        </p14:section>
        <p14:section name="Introductory Slides" id="{9A08F394-04E4-42FC-959A-6D4D1A16918E}">
          <p14:sldIdLst>
            <p14:sldId id="257"/>
            <p14:sldId id="264"/>
            <p14:sldId id="258"/>
            <p14:sldId id="259"/>
          </p14:sldIdLst>
        </p14:section>
        <p14:section name="New Rules Slides" id="{D908679E-EE68-45CA-B51B-B25735F336A8}">
          <p14:sldIdLst>
            <p14:sldId id="278"/>
            <p14:sldId id="260"/>
            <p14:sldId id="261"/>
            <p14:sldId id="266"/>
            <p14:sldId id="275"/>
            <p14:sldId id="273"/>
            <p14:sldId id="277"/>
            <p14:sldId id="282"/>
            <p14:sldId id="280"/>
            <p14:sldId id="272"/>
            <p14:sldId id="274"/>
          </p14:sldIdLst>
        </p14:section>
        <p14:section name="Impact Discussion Slides" id="{2FCCBE8B-23A7-4ECA-BF16-741A743E8A85}">
          <p14:sldIdLst>
            <p14:sldId id="279"/>
            <p14:sldId id="281"/>
            <p14:sldId id="265"/>
            <p14:sldId id="276"/>
          </p14:sldIdLst>
        </p14:section>
        <p14:section name="Wrap Up" id="{5E8BCA17-3C79-4A0C-BEF6-05CF95D3BABB}">
          <p14:sldIdLst>
            <p14:sldId id="267"/>
            <p14:sldId id="268"/>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056F43-3C17-4B71-C808-C9484D424291}" name="Carolus, Melissa" initials="CM" userId="S::melissa.carolus@wsu.edu::7c5f4d52-f5bb-4edf-b121-60344f754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B9E2B-73C7-D388-37FA-3C3A77D35650}" v="38" dt="2026-01-27T20:18:46.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B28AD-7B14-40ED-AE8D-48801713751B}" type="datetimeFigureOut">
              <a:rPr lang="en-US" smtClean="0"/>
              <a:t>1/27/2026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72E05-BBBF-481C-A139-50DFD3721AA4}" type="slidenum">
              <a:rPr lang="en-US" smtClean="0"/>
              <a:t>‹#›</a:t>
            </a:fld>
            <a:endParaRPr lang="en-US"/>
          </a:p>
        </p:txBody>
      </p:sp>
    </p:spTree>
    <p:extLst>
      <p:ext uri="{BB962C8B-B14F-4D97-AF65-F5344CB8AC3E}">
        <p14:creationId xmlns:p14="http://schemas.microsoft.com/office/powerpoint/2010/main" val="81548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Melissa - Disclaimer: This information is current as of today and may change. </a:t>
            </a:r>
          </a:p>
        </p:txBody>
      </p:sp>
      <p:sp>
        <p:nvSpPr>
          <p:cNvPr id="4" name="Slide Number Placeholder 3"/>
          <p:cNvSpPr>
            <a:spLocks noGrp="1"/>
          </p:cNvSpPr>
          <p:nvPr>
            <p:ph type="sldNum" sz="quarter" idx="5"/>
          </p:nvPr>
        </p:nvSpPr>
        <p:spPr/>
        <p:txBody>
          <a:bodyPr/>
          <a:lstStyle/>
          <a:p>
            <a:fld id="{B9372E05-BBBF-481C-A139-50DFD3721AA4}" type="slidenum">
              <a:rPr lang="en-US" smtClean="0"/>
              <a:t>1</a:t>
            </a:fld>
            <a:endParaRPr lang="en-US"/>
          </a:p>
        </p:txBody>
      </p:sp>
    </p:spTree>
    <p:extLst>
      <p:ext uri="{BB962C8B-B14F-4D97-AF65-F5344CB8AC3E}">
        <p14:creationId xmlns:p14="http://schemas.microsoft.com/office/powerpoint/2010/main" val="320042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FD05-1434-9DB6-E1BA-C0E725E87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5005D-E092-7C64-34E9-6D9B07085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D2ADE-5A35-9B02-AF54-07A2155E2C7B}"/>
              </a:ext>
            </a:extLst>
          </p:cNvPr>
          <p:cNvSpPr>
            <a:spLocks noGrp="1"/>
          </p:cNvSpPr>
          <p:nvPr>
            <p:ph type="body" idx="1"/>
          </p:nvPr>
        </p:nvSpPr>
        <p:spPr/>
        <p:txBody>
          <a:bodyPr/>
          <a:lstStyle/>
          <a:p>
            <a:r>
              <a:rPr lang="en-US">
                <a:latin typeface="Calibri"/>
                <a:ea typeface="Calibri"/>
                <a:cs typeface="Calibri"/>
              </a:rPr>
              <a:t>Anthony</a:t>
            </a:r>
            <a:endParaRPr lang="en-US"/>
          </a:p>
          <a:p>
            <a:endParaRPr lang="en-US">
              <a:latin typeface="Calibri"/>
              <a:ea typeface="Calibri"/>
              <a:cs typeface="Calibri"/>
            </a:endParaRPr>
          </a:p>
          <a:p>
            <a:r>
              <a:rPr lang="en-US">
                <a:latin typeface="Calibri"/>
                <a:ea typeface="Calibri"/>
                <a:cs typeface="Calibri"/>
              </a:rPr>
              <a:t>Loan proration impacts the annual loan limit and that impact will be seen in the term loan limits, too. For Grad and most professional students full time enrollment is considered 10 credits per term. If they're enrolled in 10 credits per term, the student won't see a decrease in their annual loan limit. LTFT loan proration is a complex and individualized process and cannot be fully explained, but simply put, if a student has less than full time credits they're eligible for less than full time funding. It's not fully understood how this will be implemented. </a:t>
            </a:r>
            <a:endParaRPr lang="en-US"/>
          </a:p>
        </p:txBody>
      </p:sp>
      <p:sp>
        <p:nvSpPr>
          <p:cNvPr id="4" name="Slide Number Placeholder 3">
            <a:extLst>
              <a:ext uri="{FF2B5EF4-FFF2-40B4-BE49-F238E27FC236}">
                <a16:creationId xmlns:a16="http://schemas.microsoft.com/office/drawing/2014/main" id="{1CB1AF09-C78E-EF55-7B13-59AF56DC53E0}"/>
              </a:ext>
            </a:extLst>
          </p:cNvPr>
          <p:cNvSpPr>
            <a:spLocks noGrp="1"/>
          </p:cNvSpPr>
          <p:nvPr>
            <p:ph type="sldNum" sz="quarter" idx="5"/>
          </p:nvPr>
        </p:nvSpPr>
        <p:spPr/>
        <p:txBody>
          <a:bodyPr/>
          <a:lstStyle/>
          <a:p>
            <a:fld id="{B9372E05-BBBF-481C-A139-50DFD3721AA4}" type="slidenum">
              <a:rPr lang="en-US" smtClean="0"/>
              <a:t>10</a:t>
            </a:fld>
            <a:endParaRPr lang="en-US"/>
          </a:p>
        </p:txBody>
      </p:sp>
    </p:spTree>
    <p:extLst>
      <p:ext uri="{BB962C8B-B14F-4D97-AF65-F5344CB8AC3E}">
        <p14:creationId xmlns:p14="http://schemas.microsoft.com/office/powerpoint/2010/main" val="40795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Melissa </a:t>
            </a:r>
            <a:endParaRPr lang="en-US"/>
          </a:p>
          <a:p>
            <a:r>
              <a:rPr lang="en-US">
                <a:latin typeface="Calibri"/>
                <a:ea typeface="Calibri"/>
                <a:cs typeface="Calibri"/>
              </a:rPr>
              <a:t>Give a moment to read the proposed definition that will be available for public comment. 44 Unique 6-digit CIP codes fall under the same intermediate group under the programs in section 2. </a:t>
            </a:r>
            <a:endParaRPr lang="en-US"/>
          </a:p>
        </p:txBody>
      </p:sp>
      <p:sp>
        <p:nvSpPr>
          <p:cNvPr id="4" name="Slide Number Placeholder 3"/>
          <p:cNvSpPr>
            <a:spLocks noGrp="1"/>
          </p:cNvSpPr>
          <p:nvPr>
            <p:ph type="sldNum" sz="quarter" idx="5"/>
          </p:nvPr>
        </p:nvSpPr>
        <p:spPr/>
        <p:txBody>
          <a:bodyPr/>
          <a:lstStyle/>
          <a:p>
            <a:fld id="{B9372E05-BBBF-481C-A139-50DFD3721AA4}" type="slidenum">
              <a:rPr lang="en-US" smtClean="0"/>
              <a:t>11</a:t>
            </a:fld>
            <a:endParaRPr lang="en-US"/>
          </a:p>
        </p:txBody>
      </p:sp>
    </p:spTree>
    <p:extLst>
      <p:ext uri="{BB962C8B-B14F-4D97-AF65-F5344CB8AC3E}">
        <p14:creationId xmlns:p14="http://schemas.microsoft.com/office/powerpoint/2010/main" val="15815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Melissa – Nursing DNP program is no longer classified as a Professional Level Program by the department of education and will be subject to the graduate loan limit of $20,500 annually and $100,000 aggregate. </a:t>
            </a:r>
          </a:p>
        </p:txBody>
      </p:sp>
      <p:sp>
        <p:nvSpPr>
          <p:cNvPr id="4" name="Slide Number Placeholder 3"/>
          <p:cNvSpPr>
            <a:spLocks noGrp="1"/>
          </p:cNvSpPr>
          <p:nvPr>
            <p:ph type="sldNum" sz="quarter" idx="5"/>
          </p:nvPr>
        </p:nvSpPr>
        <p:spPr/>
        <p:txBody>
          <a:bodyPr/>
          <a:lstStyle/>
          <a:p>
            <a:fld id="{B9372E05-BBBF-481C-A139-50DFD3721AA4}" type="slidenum">
              <a:rPr lang="en-US" smtClean="0"/>
              <a:t>12</a:t>
            </a:fld>
            <a:endParaRPr lang="en-US"/>
          </a:p>
        </p:txBody>
      </p:sp>
    </p:spTree>
    <p:extLst>
      <p:ext uri="{BB962C8B-B14F-4D97-AF65-F5344CB8AC3E}">
        <p14:creationId xmlns:p14="http://schemas.microsoft.com/office/powerpoint/2010/main" val="10038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pPr>
            <a:r>
              <a:rPr lang="en-US">
                <a:latin typeface="Calibri"/>
                <a:ea typeface="Calibri"/>
                <a:cs typeface="Calibri"/>
              </a:rPr>
              <a:t>Melissa – </a:t>
            </a:r>
            <a:r>
              <a:rPr lang="en-US"/>
              <a:t>A new accountability measure that will cause a program to lose Direct Loan eligibility if it fails the "low earnings outcomes" measure two out of three years. Compares the median earnings 4 years post-enrollment with the earnings of "working adults" with only a bachelor's degree who are not enrolled in higher education. Warnings to students must be provided if a program fails the "low earnings outcomes" measure. A New Earnings Indicator to Support Students and Families in Making Informed College Decisions is now included on the FAFSA.</a:t>
            </a:r>
          </a:p>
          <a:p>
            <a:pPr>
              <a:lnSpc>
                <a:spcPct val="90000"/>
              </a:lnSpc>
              <a:spcBef>
                <a:spcPts val="600"/>
              </a:spcBef>
            </a:pP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9372E05-BBBF-481C-A139-50DFD3721AA4}" type="slidenum">
              <a:rPr lang="en-US" smtClean="0"/>
              <a:t>13</a:t>
            </a:fld>
            <a:endParaRPr lang="en-US"/>
          </a:p>
        </p:txBody>
      </p:sp>
    </p:spTree>
    <p:extLst>
      <p:ext uri="{BB962C8B-B14F-4D97-AF65-F5344CB8AC3E}">
        <p14:creationId xmlns:p14="http://schemas.microsoft.com/office/powerpoint/2010/main" val="314328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a:t>
            </a:r>
          </a:p>
          <a:p>
            <a:endParaRPr lang="en-US">
              <a:latin typeface="Calibri"/>
              <a:ea typeface="Calibri"/>
              <a:cs typeface="Calibri"/>
            </a:endParaRPr>
          </a:p>
          <a:p>
            <a:r>
              <a:rPr lang="en-US">
                <a:latin typeface="Calibri"/>
                <a:ea typeface="Calibri"/>
                <a:cs typeface="Calibri"/>
              </a:rPr>
              <a:t>Loan proration will impact all direct loans starting academic year 2026-2027, regardless of whether they are legacy or new borrowers. Enrollment intensity is calculated on a per term basis and annual basis. Full time enrollment intensity for graduate/professional students is at 10 credits. For MBA students full time enrollment intensity is established at 5 or more credits. There are loan provisions that are not impacted by this, so a student enrolled in less than half time intensity is not eligible for student loans. So this loan proration will only impact students enrolled in less than full time and more than half time enrollment intensity. On the next slide we'll go over the proration schedules for the different academic careers and their impact on their annual loan limits based on their enrollment intensity.</a:t>
            </a:r>
            <a:endParaRPr lang="en-US"/>
          </a:p>
        </p:txBody>
      </p:sp>
      <p:sp>
        <p:nvSpPr>
          <p:cNvPr id="4" name="Slide Number Placeholder 3"/>
          <p:cNvSpPr>
            <a:spLocks noGrp="1"/>
          </p:cNvSpPr>
          <p:nvPr>
            <p:ph type="sldNum" sz="quarter" idx="5"/>
          </p:nvPr>
        </p:nvSpPr>
        <p:spPr/>
        <p:txBody>
          <a:bodyPr/>
          <a:lstStyle/>
          <a:p>
            <a:fld id="{B9372E05-BBBF-481C-A139-50DFD3721AA4}" type="slidenum">
              <a:rPr lang="en-US" smtClean="0"/>
              <a:t>14</a:t>
            </a:fld>
            <a:endParaRPr lang="en-US"/>
          </a:p>
        </p:txBody>
      </p:sp>
    </p:spTree>
    <p:extLst>
      <p:ext uri="{BB962C8B-B14F-4D97-AF65-F5344CB8AC3E}">
        <p14:creationId xmlns:p14="http://schemas.microsoft.com/office/powerpoint/2010/main" val="55894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a:t>
            </a:r>
          </a:p>
          <a:p>
            <a:endParaRPr lang="en-US">
              <a:latin typeface="Calibri"/>
              <a:ea typeface="Calibri"/>
              <a:cs typeface="Calibri"/>
            </a:endParaRPr>
          </a:p>
          <a:p>
            <a:r>
              <a:rPr lang="en-US">
                <a:latin typeface="Calibri"/>
                <a:ea typeface="Calibri"/>
                <a:cs typeface="Calibri"/>
              </a:rPr>
              <a:t>Loan proration impacts the annual loan limit and that impact will be seen in the term loan limits, too. For Grad and most professional students full time enrollment is considered 10 credits per term. If they're enrolled in 10 credits per term, the student won't see a decrease in their annual loan limit. LTFT loan proration is a complex and individualized process and cannot be fully explained, but simply put, if a student has less than full time credits they're eligible for less than full time funding. It's not fully understood how this will be implemented. </a:t>
            </a:r>
            <a:endParaRPr lang="en-US"/>
          </a:p>
        </p:txBody>
      </p:sp>
      <p:sp>
        <p:nvSpPr>
          <p:cNvPr id="4" name="Slide Number Placeholder 3"/>
          <p:cNvSpPr>
            <a:spLocks noGrp="1"/>
          </p:cNvSpPr>
          <p:nvPr>
            <p:ph type="sldNum" sz="quarter" idx="5"/>
          </p:nvPr>
        </p:nvSpPr>
        <p:spPr/>
        <p:txBody>
          <a:bodyPr/>
          <a:lstStyle/>
          <a:p>
            <a:fld id="{B9372E05-BBBF-481C-A139-50DFD3721AA4}" type="slidenum">
              <a:rPr lang="en-US" smtClean="0"/>
              <a:t>15</a:t>
            </a:fld>
            <a:endParaRPr lang="en-US"/>
          </a:p>
        </p:txBody>
      </p:sp>
    </p:spTree>
    <p:extLst>
      <p:ext uri="{BB962C8B-B14F-4D97-AF65-F5344CB8AC3E}">
        <p14:creationId xmlns:p14="http://schemas.microsoft.com/office/powerpoint/2010/main" val="102199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338F-D184-2F21-DC8C-329F75D1F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697FD-E368-8206-39D8-63AFB746C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1FB68-6626-8E45-CA68-BD6A2D62C6C6}"/>
              </a:ext>
            </a:extLst>
          </p:cNvPr>
          <p:cNvSpPr>
            <a:spLocks noGrp="1"/>
          </p:cNvSpPr>
          <p:nvPr>
            <p:ph type="body" idx="1"/>
          </p:nvPr>
        </p:nvSpPr>
        <p:spPr/>
        <p:txBody>
          <a:bodyPr/>
          <a:lstStyle/>
          <a:p>
            <a:r>
              <a:rPr lang="en-US">
                <a:latin typeface="Calibri"/>
                <a:ea typeface="Calibri"/>
                <a:cs typeface="Calibri"/>
              </a:rPr>
              <a:t>Anthony</a:t>
            </a:r>
            <a:endParaRPr lang="en-US"/>
          </a:p>
          <a:p>
            <a:endParaRPr lang="en-US">
              <a:latin typeface="Calibri"/>
              <a:ea typeface="Calibri"/>
              <a:cs typeface="Calibri"/>
            </a:endParaRPr>
          </a:p>
          <a:p>
            <a:r>
              <a:rPr lang="en-US">
                <a:latin typeface="Calibri"/>
                <a:ea typeface="Calibri"/>
                <a:cs typeface="Calibri"/>
              </a:rPr>
              <a:t>Loan proration impacts the annual loan limit and that impact will be seen in the term loan limits, too. For Grad and most professional students full time enrollment is considered 10 credits per term. If they're enrolled in 10 credits per term, the student won't see a decrease in their annual loan limit. LTFT loan proration is a complex and individualized process and cannot be fully explained, but simply put, if a student has less than full time credits they're eligible for less than full time funding. It's not fully understood how this will be implemented. </a:t>
            </a:r>
            <a:endParaRPr lang="en-US"/>
          </a:p>
        </p:txBody>
      </p:sp>
      <p:sp>
        <p:nvSpPr>
          <p:cNvPr id="4" name="Slide Number Placeholder 3">
            <a:extLst>
              <a:ext uri="{FF2B5EF4-FFF2-40B4-BE49-F238E27FC236}">
                <a16:creationId xmlns:a16="http://schemas.microsoft.com/office/drawing/2014/main" id="{644B6063-C17E-6557-0437-396C1BFCBF40}"/>
              </a:ext>
            </a:extLst>
          </p:cNvPr>
          <p:cNvSpPr>
            <a:spLocks noGrp="1"/>
          </p:cNvSpPr>
          <p:nvPr>
            <p:ph type="sldNum" sz="quarter" idx="5"/>
          </p:nvPr>
        </p:nvSpPr>
        <p:spPr/>
        <p:txBody>
          <a:bodyPr/>
          <a:lstStyle/>
          <a:p>
            <a:fld id="{B9372E05-BBBF-481C-A139-50DFD3721AA4}" type="slidenum">
              <a:rPr lang="en-US" smtClean="0"/>
              <a:t>16</a:t>
            </a:fld>
            <a:endParaRPr lang="en-US"/>
          </a:p>
        </p:txBody>
      </p:sp>
    </p:spTree>
    <p:extLst>
      <p:ext uri="{BB962C8B-B14F-4D97-AF65-F5344CB8AC3E}">
        <p14:creationId xmlns:p14="http://schemas.microsoft.com/office/powerpoint/2010/main" val="75993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 - </a:t>
            </a:r>
            <a:r>
              <a:rPr lang="en-US"/>
              <a:t>Students will have to rely on other options to fund their education; scholarships, outside grants, private student loans, etc.</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9372E05-BBBF-481C-A139-50DFD3721AA4}" type="slidenum">
              <a:rPr lang="en-US" smtClean="0"/>
              <a:t>18</a:t>
            </a:fld>
            <a:endParaRPr lang="en-US"/>
          </a:p>
        </p:txBody>
      </p:sp>
    </p:spTree>
    <p:extLst>
      <p:ext uri="{BB962C8B-B14F-4D97-AF65-F5344CB8AC3E}">
        <p14:creationId xmlns:p14="http://schemas.microsoft.com/office/powerpoint/2010/main" val="198963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Anthony</a:t>
            </a:r>
          </a:p>
          <a:p>
            <a:endParaRPr lang="en-US"/>
          </a:p>
          <a:p>
            <a:r>
              <a:rPr lang="en-US"/>
              <a:t>Here's an example of how that can impact a student. Here we have J.D. student paying $75,000 per year for four years to graduate as an MD. He borrows the full amount he's eligible for every year, which is $50,000. Each year J.D. needs to find an additional $25,000 in funding to pay for his degree. By the time he graduates he'll have needed to find another $100,000 in funding to pay for college. Under the prior rules he could have borrowed a Grad PLUS loan each year to make up the difference.</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Anthony</a:t>
            </a:r>
          </a:p>
          <a:p>
            <a:endParaRPr lang="en-US"/>
          </a:p>
          <a:p>
            <a:r>
              <a:rPr lang="en-US"/>
              <a:t>This table shows the percent of grad and professional students that accepted Graduate PLUS loans by academic career and by year.</a:t>
            </a:r>
          </a:p>
        </p:txBody>
      </p:sp>
      <p:sp>
        <p:nvSpPr>
          <p:cNvPr id="4" name="Slide Number Placeholder 3"/>
          <p:cNvSpPr>
            <a:spLocks noGrp="1"/>
          </p:cNvSpPr>
          <p:nvPr>
            <p:ph type="sldNum" sz="quarter" idx="5"/>
          </p:nvPr>
        </p:nvSpPr>
        <p:spPr/>
        <p:txBody>
          <a:bodyPr/>
          <a:lstStyle/>
          <a:p>
            <a:fld id="{B9372E05-BBBF-481C-A139-50DFD3721AA4}" type="slidenum">
              <a:rPr lang="en-US" smtClean="0"/>
              <a:t>20</a:t>
            </a:fld>
            <a:endParaRPr lang="en-US"/>
          </a:p>
        </p:txBody>
      </p:sp>
    </p:spTree>
    <p:extLst>
      <p:ext uri="{BB962C8B-B14F-4D97-AF65-F5344CB8AC3E}">
        <p14:creationId xmlns:p14="http://schemas.microsoft.com/office/powerpoint/2010/main" val="267919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 - The OBBBA has significant financial aid changes that will impact borrowing limits, loan programs, and potentially enrollment and retention.</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 – Currently anticipated institutional challenges from OBBBA: 1. Reduced borrowing limits may constrain enrollment and access to certain student populations. 2. An increased demand for other aid options. 3. The necessity for enhanced advising and cost transparency. </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Melissa - </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nSpc>
                <a:spcPct val="90000"/>
              </a:lnSpc>
              <a:spcBef>
                <a:spcPts val="600"/>
              </a:spcBef>
            </a:pPr>
            <a:r>
              <a:rPr lang="en-US"/>
              <a:t>Melissa - </a:t>
            </a:r>
          </a:p>
          <a:p>
            <a:endParaRPr lang="en-US"/>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Anthony</a:t>
            </a:r>
          </a:p>
        </p:txBody>
      </p:sp>
      <p:sp>
        <p:nvSpPr>
          <p:cNvPr id="4" name="Slide Number Placeholder 3"/>
          <p:cNvSpPr>
            <a:spLocks noGrp="1"/>
          </p:cNvSpPr>
          <p:nvPr>
            <p:ph type="sldNum" sz="quarter" idx="5"/>
          </p:nvPr>
        </p:nvSpPr>
        <p:spPr/>
        <p:txBody>
          <a:bodyPr/>
          <a:lstStyle/>
          <a:p>
            <a:fld id="{B9372E05-BBBF-481C-A139-50DFD3721AA4}" type="slidenum">
              <a:rPr lang="en-US" smtClean="0"/>
              <a:t>6</a:t>
            </a:fld>
            <a:endParaRPr lang="en-US"/>
          </a:p>
        </p:txBody>
      </p:sp>
    </p:spTree>
    <p:extLst>
      <p:ext uri="{BB962C8B-B14F-4D97-AF65-F5344CB8AC3E}">
        <p14:creationId xmlns:p14="http://schemas.microsoft.com/office/powerpoint/2010/main" val="280295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Anthony</a:t>
            </a:r>
          </a:p>
          <a:p>
            <a:endParaRPr lang="en-US"/>
          </a:p>
          <a:p>
            <a:r>
              <a:rPr lang="en-US"/>
              <a:t>Let's talk first about unsubsidized loan borrowing for GRAD and BUSN. They have an annual borrowing limit of $20,500 and an aggregate borrowing limit of $138,500. That aggregate amount (1) does include borrowing that occurred as an undergraduate and (2) if you paid down on a loan your eligibility returned to borrow more in the future. Under the new rules GRAD and BUSN students now have (1) an aggregate limit is now  $100,000, but the annual borrowing limit remained the same, (2) the new aggregate borrowing calculation does not include borrowing that occurred as an undergraduate student, (3) you cannot pay back your loan and get your lifetime eligibility back, and (4) if you've borrowed as a professional student and the amount is greater than $100,000 then you don't have any remaining eligibility.</a:t>
            </a:r>
          </a:p>
          <a:p>
            <a:endParaRPr lang="en-US"/>
          </a:p>
          <a:p>
            <a:r>
              <a:rPr lang="en-US"/>
              <a:t>Next, professional students that are not BUSN students. At WSU this includes MEDS, VETM, and PHAR students. Under the current rules (1) there is an aggregate borrowing limit of $224,000, (2) there is an annual borrowing limit of $40,500 for borrowers in a 9 month program or $46,67 in a 12 month program. There are special rules for students enrolled in 10 or 11 month programs, (3) borrowing that occurred as an undergraduate counts against the aggregate, and (4) you can regain aggregate eligibility by repaying loans. The new rules will set the aggregate borrowing limit to $200,000 per student, $50,000 per year, will not include borrowing that occurred as an undergraduate, and you cannot gain eligibility back regardless of whether the loan was repaid, forgiven, cancelled, or discharged.</a:t>
            </a:r>
          </a:p>
          <a:p>
            <a:endParaRPr lang="en-US"/>
          </a:p>
          <a:p>
            <a:endParaRPr lang="en-US"/>
          </a:p>
          <a:p>
            <a:r>
              <a:rPr lang="en-US"/>
              <a:t>Slide original text</a:t>
            </a:r>
          </a:p>
          <a:p>
            <a:r>
              <a:rPr lang="en-US"/>
              <a:t>Graduate (non-professional): $20,500 annual / $100,000</a:t>
            </a:r>
          </a:p>
          <a:p>
            <a:r>
              <a:rPr lang="en-US"/>
              <a:t>aggregate </a:t>
            </a:r>
          </a:p>
          <a:p>
            <a:r>
              <a:rPr lang="en-US"/>
              <a:t> </a:t>
            </a:r>
          </a:p>
          <a:p>
            <a:r>
              <a:rPr lang="en-US"/>
              <a:t>Professional degree $50,000 annual / $200,000 aggregate </a:t>
            </a:r>
          </a:p>
          <a:p>
            <a:r>
              <a:rPr lang="en-US"/>
              <a:t> </a:t>
            </a:r>
          </a:p>
          <a:p>
            <a:r>
              <a:rPr lang="en-US"/>
              <a:t>Lifetime cap for all borrowers (without regard to canceled/paid</a:t>
            </a:r>
          </a:p>
          <a:p>
            <a:r>
              <a:rPr lang="en-US"/>
              <a:t>off): $257,500</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Anthony</a:t>
            </a:r>
          </a:p>
          <a:p>
            <a:endParaRPr lang="en-US"/>
          </a:p>
          <a:p>
            <a:r>
              <a:rPr lang="en-US"/>
              <a:t>Which leads to our next change in the Big Beautiful Bill Act. The elimination of the Graduate PLUS loan program has been a very important part of funding for graduate students at WSU. In the last six years roughly 20% of graduate and professional students have borrowed Grad PLUS loans and a higher and higher percentage of Graduate students were borrowing Grad PLUS loans. More than half MEDS students offered Grad PLUS loans accepted the loan.</a:t>
            </a:r>
          </a:p>
          <a:p>
            <a:endParaRPr lang="en-US"/>
          </a:p>
          <a:p>
            <a:r>
              <a:rPr lang="en-US"/>
              <a:t>Financial aid alternatives to the GRAD PLUS loan program include Private Education Loans and Personal Loans.</a:t>
            </a:r>
          </a:p>
          <a:p>
            <a:endParaRPr lang="en-US"/>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Anthony</a:t>
            </a:r>
          </a:p>
          <a:p>
            <a:endParaRPr lang="en-US"/>
          </a:p>
          <a:p>
            <a:r>
              <a:rPr lang="en-US"/>
              <a:t>For existing borrowers, they'll be able to continue to access the same loan programs and borrow under the same rules. If they change their course of study, any new borrowing takes place under the new rules after July 1, 2026.</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6568F7F-F0E0-46D0-960B-58B753B9B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56" y="3005574"/>
            <a:ext cx="9083288" cy="3823399"/>
          </a:xfrm>
          <a:prstGeom prst="rect">
            <a:avLst/>
          </a:prstGeom>
        </p:spPr>
      </p:pic>
      <p:sp>
        <p:nvSpPr>
          <p:cNvPr id="2" name="Title 1"/>
          <p:cNvSpPr>
            <a:spLocks noGrp="1"/>
          </p:cNvSpPr>
          <p:nvPr>
            <p:ph type="ctrTitle"/>
          </p:nvPr>
        </p:nvSpPr>
        <p:spPr>
          <a:xfrm>
            <a:off x="1143000" y="2488846"/>
            <a:ext cx="6858000" cy="1675397"/>
          </a:xfrm>
        </p:spPr>
        <p:txBody>
          <a:bodyPr anchor="b" anchorCtr="1">
            <a:noAutofit/>
          </a:bodyPr>
          <a:lstStyle>
            <a:lvl1pPr algn="ctr">
              <a:defRPr sz="3600" b="1">
                <a:solidFill>
                  <a:schemeClr val="bg1"/>
                </a:solidFill>
                <a:latin typeface="Corbel" panose="020B0503020204020204" pitchFamily="34" charset="0"/>
              </a:defRPr>
            </a:lvl1pPr>
          </a:lstStyle>
          <a:p>
            <a:r>
              <a:rPr lang="en-US"/>
              <a:t>Click to edit Master title style</a:t>
            </a:r>
          </a:p>
        </p:txBody>
      </p:sp>
      <p:sp>
        <p:nvSpPr>
          <p:cNvPr id="3" name="Subtitle 2"/>
          <p:cNvSpPr>
            <a:spLocks noGrp="1"/>
          </p:cNvSpPr>
          <p:nvPr>
            <p:ph type="subTitle" idx="1"/>
          </p:nvPr>
        </p:nvSpPr>
        <p:spPr>
          <a:xfrm>
            <a:off x="1143000" y="4521122"/>
            <a:ext cx="6858000" cy="1614337"/>
          </a:xfrm>
        </p:spPr>
        <p:txBody>
          <a:bodyPr anchor="t" anchorCtr="1">
            <a:noAutofit/>
          </a:bodyPr>
          <a:lstStyle>
            <a:lvl1pPr marL="0" indent="0" algn="l">
              <a:buNone/>
              <a:defRPr sz="2400">
                <a:solidFill>
                  <a:schemeClr val="bg1">
                    <a:lumMod val="85000"/>
                  </a:schemeClr>
                </a:solidFill>
                <a:latin typeface="Corbel" panose="020B0503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Graphic 7">
            <a:extLst>
              <a:ext uri="{FF2B5EF4-FFF2-40B4-BE49-F238E27FC236}">
                <a16:creationId xmlns:a16="http://schemas.microsoft.com/office/drawing/2014/main" id="{A2C8390F-A1CB-4DC5-B007-5E142B780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9044" y="523836"/>
            <a:ext cx="1585913" cy="1357313"/>
          </a:xfrm>
          <a:prstGeom prst="rect">
            <a:avLst/>
          </a:prstGeom>
        </p:spPr>
      </p:pic>
    </p:spTree>
    <p:extLst>
      <p:ext uri="{BB962C8B-B14F-4D97-AF65-F5344CB8AC3E}">
        <p14:creationId xmlns:p14="http://schemas.microsoft.com/office/powerpoint/2010/main" val="16539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0">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24D5BF9-F3B3-4ACC-932B-335271EEA4BC}"/>
              </a:ext>
            </a:extLst>
          </p:cNvPr>
          <p:cNvSpPr>
            <a:spLocks noGrp="1"/>
          </p:cNvSpPr>
          <p:nvPr>
            <p:ph type="pic" sz="quarter" idx="13"/>
          </p:nvPr>
        </p:nvSpPr>
        <p:spPr>
          <a:xfrm>
            <a:off x="0" y="0"/>
            <a:ext cx="4032052" cy="6858000"/>
          </a:xfrm>
          <a:custGeom>
            <a:avLst/>
            <a:gdLst>
              <a:gd name="connsiteX0" fmla="*/ 342900 w 5376069"/>
              <a:gd name="connsiteY0" fmla="*/ 0 h 6858000"/>
              <a:gd name="connsiteX1" fmla="*/ 5376069 w 5376069"/>
              <a:gd name="connsiteY1" fmla="*/ 0 h 6858000"/>
              <a:gd name="connsiteX2" fmla="*/ 5376069 w 5376069"/>
              <a:gd name="connsiteY2" fmla="*/ 6858000 h 6858000"/>
              <a:gd name="connsiteX3" fmla="*/ 0 w 5376069"/>
              <a:gd name="connsiteY3" fmla="*/ 6858000 h 6858000"/>
              <a:gd name="connsiteX4" fmla="*/ 0 w 5376069"/>
              <a:gd name="connsiteY4" fmla="*/ 1524000 h 6858000"/>
              <a:gd name="connsiteX5" fmla="*/ 342900 w 5376069"/>
              <a:gd name="connsiteY5" fmla="*/ 152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69" h="6858000">
                <a:moveTo>
                  <a:pt x="342900" y="0"/>
                </a:moveTo>
                <a:lnTo>
                  <a:pt x="5376069" y="0"/>
                </a:lnTo>
                <a:lnTo>
                  <a:pt x="5376069" y="6858000"/>
                </a:lnTo>
                <a:lnTo>
                  <a:pt x="0" y="6858000"/>
                </a:lnTo>
                <a:lnTo>
                  <a:pt x="0" y="1524000"/>
                </a:lnTo>
                <a:lnTo>
                  <a:pt x="342900" y="1524000"/>
                </a:lnTo>
                <a:close/>
              </a:path>
            </a:pathLst>
          </a:custGeom>
          <a:pattFill prst="pct90">
            <a:fgClr>
              <a:schemeClr val="tx1"/>
            </a:fgClr>
            <a:bgClr>
              <a:schemeClr val="bg1"/>
            </a:bgClr>
          </a:pattFill>
        </p:spPr>
        <p:txBody>
          <a:bodyPr wrap="square">
            <a:noAutofit/>
          </a:bodyPr>
          <a:lstStyle>
            <a:lvl1pPr>
              <a:defRPr sz="788"/>
            </a:lvl1pPr>
          </a:lstStyle>
          <a:p>
            <a:r>
              <a:rPr lang="en-US"/>
              <a:t>Click icon to add picture</a:t>
            </a:r>
          </a:p>
        </p:txBody>
      </p:sp>
      <p:sp>
        <p:nvSpPr>
          <p:cNvPr id="2" name="Title 1"/>
          <p:cNvSpPr>
            <a:spLocks noGrp="1"/>
          </p:cNvSpPr>
          <p:nvPr>
            <p:ph type="title"/>
          </p:nvPr>
        </p:nvSpPr>
        <p:spPr>
          <a:xfrm>
            <a:off x="4227844" y="233702"/>
            <a:ext cx="4916156" cy="1394133"/>
          </a:xfrm>
        </p:spPr>
        <p:txBody>
          <a:bodyPr anchor="b"/>
          <a:lstStyle>
            <a:lvl1pPr algn="l">
              <a:defRPr sz="3000"/>
            </a:lvl1pPr>
          </a:lstStyle>
          <a:p>
            <a:r>
              <a:rPr lang="en-US"/>
              <a:t>Click to edit Master title style</a:t>
            </a:r>
          </a:p>
        </p:txBody>
      </p:sp>
      <p:sp>
        <p:nvSpPr>
          <p:cNvPr id="8" name="Text Placeholder 7">
            <a:extLst>
              <a:ext uri="{FF2B5EF4-FFF2-40B4-BE49-F238E27FC236}">
                <a16:creationId xmlns:a16="http://schemas.microsoft.com/office/drawing/2014/main" id="{582B849B-9297-4686-AF02-28438683C126}"/>
              </a:ext>
            </a:extLst>
          </p:cNvPr>
          <p:cNvSpPr>
            <a:spLocks noGrp="1"/>
          </p:cNvSpPr>
          <p:nvPr>
            <p:ph type="body" sz="quarter" idx="14"/>
          </p:nvPr>
        </p:nvSpPr>
        <p:spPr>
          <a:xfrm>
            <a:off x="4227844" y="2228569"/>
            <a:ext cx="4612193" cy="4286531"/>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A28C148-7FAF-4E3C-B8DB-4B6F8AD5B25D}"/>
              </a:ext>
            </a:extLst>
          </p:cNvPr>
          <p:cNvSpPr/>
          <p:nvPr/>
        </p:nvSpPr>
        <p:spPr>
          <a:xfrm>
            <a:off x="4227844" y="1719274"/>
            <a:ext cx="1371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8240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EF2D-F918-47AF-9A2E-87606276CE82}"/>
              </a:ext>
            </a:extLst>
          </p:cNvPr>
          <p:cNvSpPr>
            <a:spLocks noGrp="1"/>
          </p:cNvSpPr>
          <p:nvPr>
            <p:ph type="title"/>
          </p:nvPr>
        </p:nvSpPr>
        <p:spPr>
          <a:xfrm>
            <a:off x="809554" y="355078"/>
            <a:ext cx="4841153" cy="1272756"/>
          </a:xfrm>
        </p:spPr>
        <p:txBody>
          <a:bodyPr/>
          <a:lstStyle/>
          <a:p>
            <a:r>
              <a:rPr lang="en-US"/>
              <a:t>Click to edit Master title style</a:t>
            </a:r>
          </a:p>
        </p:txBody>
      </p:sp>
      <p:pic>
        <p:nvPicPr>
          <p:cNvPr id="21" name="Graphic 20">
            <a:extLst>
              <a:ext uri="{FF2B5EF4-FFF2-40B4-BE49-F238E27FC236}">
                <a16:creationId xmlns:a16="http://schemas.microsoft.com/office/drawing/2014/main" id="{3DC9C6F1-8CBB-4050-B79A-7FB6BB6048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5368" y="5124325"/>
            <a:ext cx="3974684" cy="1673051"/>
          </a:xfrm>
          <a:prstGeom prst="rect">
            <a:avLst/>
          </a:prstGeom>
        </p:spPr>
      </p:pic>
      <p:sp>
        <p:nvSpPr>
          <p:cNvPr id="17" name="Rectangle 16">
            <a:extLst>
              <a:ext uri="{FF2B5EF4-FFF2-40B4-BE49-F238E27FC236}">
                <a16:creationId xmlns:a16="http://schemas.microsoft.com/office/drawing/2014/main" id="{4581BD20-E683-41C5-AE73-792E882BFC74}"/>
              </a:ext>
            </a:extLst>
          </p:cNvPr>
          <p:cNvSpPr/>
          <p:nvPr/>
        </p:nvSpPr>
        <p:spPr>
          <a:xfrm>
            <a:off x="-1" y="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B460EF5E-75D1-4A1E-ABAD-C73AF34E20ED}"/>
              </a:ext>
            </a:extLst>
          </p:cNvPr>
          <p:cNvSpPr>
            <a:spLocks noGrp="1" noChangeAspect="1"/>
          </p:cNvSpPr>
          <p:nvPr>
            <p:ph type="pic" idx="1"/>
          </p:nvPr>
        </p:nvSpPr>
        <p:spPr>
          <a:xfrm>
            <a:off x="5650707" y="2"/>
            <a:ext cx="3493294" cy="6857999"/>
          </a:xfrm>
          <a:prstGeom prst="rect">
            <a:avLst/>
          </a:prstGeom>
          <a:pattFill prst="pct90">
            <a:fgClr>
              <a:schemeClr val="tx1"/>
            </a:fgClr>
            <a:bgClr>
              <a:schemeClr val="bg1"/>
            </a:bgClr>
          </a:pattFill>
        </p:spPr>
        <p:txBody>
          <a:bodyPr vert="horz" wrap="square" lIns="0" tIns="0" rIns="0" bIns="0" rtlCol="0" anchor="t" anchorCtr="1">
            <a:noAutofit/>
          </a:bodyPr>
          <a:lstStyle>
            <a:lvl1pPr marL="0" indent="0">
              <a:buNone/>
              <a:defRPr lang="en-US" sz="788"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t>Click icon to add picture</a:t>
            </a:r>
          </a:p>
        </p:txBody>
      </p:sp>
      <p:sp>
        <p:nvSpPr>
          <p:cNvPr id="14" name="Rectangle 13">
            <a:extLst>
              <a:ext uri="{FF2B5EF4-FFF2-40B4-BE49-F238E27FC236}">
                <a16:creationId xmlns:a16="http://schemas.microsoft.com/office/drawing/2014/main" id="{53BA561D-6C3D-49E7-AAA6-98B9F61B2FAC}"/>
              </a:ext>
            </a:extLst>
          </p:cNvPr>
          <p:cNvSpPr/>
          <p:nvPr/>
        </p:nvSpPr>
        <p:spPr>
          <a:xfrm>
            <a:off x="809553" y="1719274"/>
            <a:ext cx="1371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FDB70FCC-BB97-4C83-A1E3-15B50D1C5C82}"/>
              </a:ext>
            </a:extLst>
          </p:cNvPr>
          <p:cNvSpPr>
            <a:spLocks noGrp="1"/>
          </p:cNvSpPr>
          <p:nvPr>
            <p:ph type="body" sz="quarter" idx="15"/>
          </p:nvPr>
        </p:nvSpPr>
        <p:spPr>
          <a:xfrm>
            <a:off x="809553" y="2248664"/>
            <a:ext cx="4587040" cy="4083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698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6D0E941-EDE7-49BA-BDF4-3F57E52E90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9316" y="5124325"/>
            <a:ext cx="3974684" cy="1673051"/>
          </a:xfrm>
          <a:prstGeom prst="rect">
            <a:avLst/>
          </a:prstGeom>
        </p:spPr>
      </p:pic>
      <p:sp>
        <p:nvSpPr>
          <p:cNvPr id="9" name="Picture Placeholder 8">
            <a:extLst>
              <a:ext uri="{FF2B5EF4-FFF2-40B4-BE49-F238E27FC236}">
                <a16:creationId xmlns:a16="http://schemas.microsoft.com/office/drawing/2014/main" id="{6E33B11D-E83F-4E7D-A79C-E543708471D0}"/>
              </a:ext>
            </a:extLst>
          </p:cNvPr>
          <p:cNvSpPr>
            <a:spLocks noGrp="1" noChangeAspect="1"/>
          </p:cNvSpPr>
          <p:nvPr>
            <p:ph type="pic" idx="1"/>
          </p:nvPr>
        </p:nvSpPr>
        <p:spPr>
          <a:xfrm>
            <a:off x="5650707" y="2"/>
            <a:ext cx="3493294" cy="6857999"/>
          </a:xfrm>
          <a:custGeom>
            <a:avLst/>
            <a:gdLst>
              <a:gd name="connsiteX0" fmla="*/ 3193833 w 4657725"/>
              <a:gd name="connsiteY0" fmla="*/ 5150699 h 6857999"/>
              <a:gd name="connsiteX1" fmla="*/ 3193833 w 4657725"/>
              <a:gd name="connsiteY1" fmla="*/ 6122685 h 6857999"/>
              <a:gd name="connsiteX2" fmla="*/ 3923369 w 4657725"/>
              <a:gd name="connsiteY2" fmla="*/ 6796563 h 6857999"/>
              <a:gd name="connsiteX3" fmla="*/ 4652952 w 4657725"/>
              <a:gd name="connsiteY3" fmla="*/ 6120308 h 6857999"/>
              <a:gd name="connsiteX4" fmla="*/ 4652952 w 4657725"/>
              <a:gd name="connsiteY4" fmla="*/ 5150699 h 6857999"/>
              <a:gd name="connsiteX5" fmla="*/ 4301469 w 4657725"/>
              <a:gd name="connsiteY5" fmla="*/ 5150699 h 6857999"/>
              <a:gd name="connsiteX6" fmla="*/ 4301469 w 4657725"/>
              <a:gd name="connsiteY6" fmla="*/ 6110517 h 6857999"/>
              <a:gd name="connsiteX7" fmla="*/ 3923369 w 4657725"/>
              <a:gd name="connsiteY7" fmla="*/ 6491041 h 6857999"/>
              <a:gd name="connsiteX8" fmla="*/ 3542845 w 4657725"/>
              <a:gd name="connsiteY8" fmla="*/ 6110517 h 6857999"/>
              <a:gd name="connsiteX9" fmla="*/ 3542845 w 4657725"/>
              <a:gd name="connsiteY9" fmla="*/ 5150699 h 6857999"/>
              <a:gd name="connsiteX10" fmla="*/ 2421901 w 4657725"/>
              <a:gd name="connsiteY10" fmla="*/ 5126459 h 6857999"/>
              <a:gd name="connsiteX11" fmla="*/ 1808766 w 4657725"/>
              <a:gd name="connsiteY11" fmla="*/ 5618488 h 6857999"/>
              <a:gd name="connsiteX12" fmla="*/ 2739496 w 4657725"/>
              <a:gd name="connsiteY12" fmla="*/ 6316559 h 6857999"/>
              <a:gd name="connsiteX13" fmla="*/ 2458309 w 4657725"/>
              <a:gd name="connsiteY13" fmla="*/ 6495937 h 6857999"/>
              <a:gd name="connsiteX14" fmla="*/ 1944416 w 4657725"/>
              <a:gd name="connsiteY14" fmla="*/ 6277822 h 6857999"/>
              <a:gd name="connsiteX15" fmla="*/ 1757814 w 4657725"/>
              <a:gd name="connsiteY15" fmla="*/ 6539569 h 6857999"/>
              <a:gd name="connsiteX16" fmla="*/ 2441246 w 4657725"/>
              <a:gd name="connsiteY16" fmla="*/ 6796516 h 6857999"/>
              <a:gd name="connsiteX17" fmla="*/ 3088460 w 4657725"/>
              <a:gd name="connsiteY17" fmla="*/ 6277822 h 6857999"/>
              <a:gd name="connsiteX18" fmla="*/ 2160155 w 4657725"/>
              <a:gd name="connsiteY18" fmla="*/ 5589257 h 6857999"/>
              <a:gd name="connsiteX19" fmla="*/ 2390342 w 4657725"/>
              <a:gd name="connsiteY19" fmla="*/ 5426848 h 6857999"/>
              <a:gd name="connsiteX20" fmla="*/ 2860602 w 4657725"/>
              <a:gd name="connsiteY20" fmla="*/ 5603801 h 6857999"/>
              <a:gd name="connsiteX21" fmla="*/ 3052100 w 4657725"/>
              <a:gd name="connsiteY21" fmla="*/ 5351893 h 6857999"/>
              <a:gd name="connsiteX22" fmla="*/ 2421901 w 4657725"/>
              <a:gd name="connsiteY22" fmla="*/ 5126459 h 6857999"/>
              <a:gd name="connsiteX23" fmla="*/ 0 w 4657725"/>
              <a:gd name="connsiteY23" fmla="*/ 0 h 6857999"/>
              <a:gd name="connsiteX24" fmla="*/ 4657725 w 4657725"/>
              <a:gd name="connsiteY24" fmla="*/ 0 h 6857999"/>
              <a:gd name="connsiteX25" fmla="*/ 4657725 w 4657725"/>
              <a:gd name="connsiteY25" fmla="*/ 6857999 h 6857999"/>
              <a:gd name="connsiteX26" fmla="*/ 0 w 4657725"/>
              <a:gd name="connsiteY26" fmla="*/ 6857999 h 6857999"/>
              <a:gd name="connsiteX27" fmla="*/ 0 w 4657725"/>
              <a:gd name="connsiteY27" fmla="*/ 6767905 h 6857999"/>
              <a:gd name="connsiteX28" fmla="*/ 290396 w 4657725"/>
              <a:gd name="connsiteY28" fmla="*/ 6767905 h 6857999"/>
              <a:gd name="connsiteX29" fmla="*/ 589929 w 4657725"/>
              <a:gd name="connsiteY29" fmla="*/ 5833801 h 6857999"/>
              <a:gd name="connsiteX30" fmla="*/ 890270 w 4657725"/>
              <a:gd name="connsiteY30" fmla="*/ 6767905 h 6857999"/>
              <a:gd name="connsiteX31" fmla="*/ 1241849 w 4657725"/>
              <a:gd name="connsiteY31" fmla="*/ 6767905 h 6857999"/>
              <a:gd name="connsiteX32" fmla="*/ 1819004 w 4657725"/>
              <a:gd name="connsiteY32" fmla="*/ 5150939 h 6857999"/>
              <a:gd name="connsiteX33" fmla="*/ 1452644 w 4657725"/>
              <a:gd name="connsiteY33" fmla="*/ 5150939 h 6857999"/>
              <a:gd name="connsiteX34" fmla="*/ 1076160 w 4657725"/>
              <a:gd name="connsiteY34" fmla="*/ 6206910 h 6857999"/>
              <a:gd name="connsiteX35" fmla="*/ 736749 w 4657725"/>
              <a:gd name="connsiteY35" fmla="*/ 5150939 h 6857999"/>
              <a:gd name="connsiteX36" fmla="*/ 444440 w 4657725"/>
              <a:gd name="connsiteY36" fmla="*/ 5150939 h 6857999"/>
              <a:gd name="connsiteX37" fmla="*/ 103651 w 4657725"/>
              <a:gd name="connsiteY37" fmla="*/ 6208288 h 6857999"/>
              <a:gd name="connsiteX38" fmla="*/ 0 w 4657725"/>
              <a:gd name="connsiteY38" fmla="*/ 59175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7725" h="6857999">
                <a:moveTo>
                  <a:pt x="3193833" y="5150699"/>
                </a:moveTo>
                <a:lnTo>
                  <a:pt x="3193833" y="6122685"/>
                </a:lnTo>
                <a:cubicBezTo>
                  <a:pt x="3193833" y="6520177"/>
                  <a:pt x="3431435" y="6796563"/>
                  <a:pt x="3923369" y="6796563"/>
                </a:cubicBezTo>
                <a:cubicBezTo>
                  <a:pt x="4415303" y="6796563"/>
                  <a:pt x="4652952" y="6522601"/>
                  <a:pt x="4652952" y="6120308"/>
                </a:cubicBezTo>
                <a:lnTo>
                  <a:pt x="4652952" y="5150699"/>
                </a:lnTo>
                <a:lnTo>
                  <a:pt x="4301469" y="5150699"/>
                </a:lnTo>
                <a:lnTo>
                  <a:pt x="4301469" y="6110517"/>
                </a:lnTo>
                <a:cubicBezTo>
                  <a:pt x="4301469" y="6335951"/>
                  <a:pt x="4172996" y="6491041"/>
                  <a:pt x="3923369" y="6491041"/>
                </a:cubicBezTo>
                <a:cubicBezTo>
                  <a:pt x="3673742" y="6491041"/>
                  <a:pt x="3542845" y="6335951"/>
                  <a:pt x="3542845" y="6110517"/>
                </a:cubicBezTo>
                <a:lnTo>
                  <a:pt x="3542845" y="5150699"/>
                </a:lnTo>
                <a:close/>
                <a:moveTo>
                  <a:pt x="2421901" y="5126459"/>
                </a:moveTo>
                <a:cubicBezTo>
                  <a:pt x="2041377" y="5126459"/>
                  <a:pt x="1808766" y="5349469"/>
                  <a:pt x="1808766" y="5618488"/>
                </a:cubicBezTo>
                <a:cubicBezTo>
                  <a:pt x="1808766" y="6226870"/>
                  <a:pt x="2739496" y="6030572"/>
                  <a:pt x="2739496" y="6316559"/>
                </a:cubicBezTo>
                <a:cubicBezTo>
                  <a:pt x="2739496" y="6408719"/>
                  <a:pt x="2647383" y="6495937"/>
                  <a:pt x="2458309" y="6495937"/>
                </a:cubicBezTo>
                <a:cubicBezTo>
                  <a:pt x="2264392" y="6496559"/>
                  <a:pt x="2078684" y="6417736"/>
                  <a:pt x="1944416" y="6277822"/>
                </a:cubicBezTo>
                <a:lnTo>
                  <a:pt x="1757814" y="6539569"/>
                </a:lnTo>
                <a:cubicBezTo>
                  <a:pt x="1908009" y="6692283"/>
                  <a:pt x="2131019" y="6796516"/>
                  <a:pt x="2441246" y="6796516"/>
                </a:cubicBezTo>
                <a:cubicBezTo>
                  <a:pt x="2877570" y="6796516"/>
                  <a:pt x="3088460" y="6573506"/>
                  <a:pt x="3088460" y="6277822"/>
                </a:cubicBezTo>
                <a:cubicBezTo>
                  <a:pt x="3088460" y="5674288"/>
                  <a:pt x="2160155" y="5846346"/>
                  <a:pt x="2160155" y="5589257"/>
                </a:cubicBezTo>
                <a:cubicBezTo>
                  <a:pt x="2160155" y="5492296"/>
                  <a:pt x="2242524" y="5426848"/>
                  <a:pt x="2390342" y="5426848"/>
                </a:cubicBezTo>
                <a:cubicBezTo>
                  <a:pt x="2555223" y="5426848"/>
                  <a:pt x="2729752" y="5482600"/>
                  <a:pt x="2860602" y="5603801"/>
                </a:cubicBezTo>
                <a:lnTo>
                  <a:pt x="3052100" y="5351893"/>
                </a:lnTo>
                <a:cubicBezTo>
                  <a:pt x="2892114" y="5204028"/>
                  <a:pt x="2678848" y="5126459"/>
                  <a:pt x="2421901" y="5126459"/>
                </a:cubicBezTo>
                <a:close/>
                <a:moveTo>
                  <a:pt x="0" y="0"/>
                </a:moveTo>
                <a:lnTo>
                  <a:pt x="4657725" y="0"/>
                </a:lnTo>
                <a:lnTo>
                  <a:pt x="4657725" y="6857999"/>
                </a:lnTo>
                <a:lnTo>
                  <a:pt x="0" y="6857999"/>
                </a:lnTo>
                <a:lnTo>
                  <a:pt x="0" y="6767905"/>
                </a:lnTo>
                <a:lnTo>
                  <a:pt x="290396" y="6767905"/>
                </a:lnTo>
                <a:lnTo>
                  <a:pt x="589929" y="5833801"/>
                </a:lnTo>
                <a:lnTo>
                  <a:pt x="890270" y="6767905"/>
                </a:lnTo>
                <a:lnTo>
                  <a:pt x="1241849" y="6767905"/>
                </a:lnTo>
                <a:lnTo>
                  <a:pt x="1819004" y="5150939"/>
                </a:lnTo>
                <a:lnTo>
                  <a:pt x="1452644" y="5150939"/>
                </a:lnTo>
                <a:lnTo>
                  <a:pt x="1076160" y="6206910"/>
                </a:lnTo>
                <a:lnTo>
                  <a:pt x="736749" y="5150939"/>
                </a:lnTo>
                <a:lnTo>
                  <a:pt x="444440" y="5150939"/>
                </a:lnTo>
                <a:lnTo>
                  <a:pt x="103651" y="6208288"/>
                </a:lnTo>
                <a:lnTo>
                  <a:pt x="0" y="5917501"/>
                </a:lnTo>
                <a:close/>
              </a:path>
            </a:pathLst>
          </a:custGeom>
          <a:pattFill prst="pct90">
            <a:fgClr>
              <a:schemeClr val="tx1"/>
            </a:fgClr>
            <a:bgClr>
              <a:schemeClr val="bg1"/>
            </a:bgClr>
          </a:pattFill>
        </p:spPr>
        <p:txBody>
          <a:bodyPr vert="horz" wrap="square" lIns="0" tIns="0" rIns="0" bIns="0" rtlCol="0" anchor="t" anchorCtr="1">
            <a:noAutofit/>
          </a:bodyPr>
          <a:lstStyle>
            <a:lvl1pPr marL="0" indent="0">
              <a:buNone/>
              <a:defRPr lang="en-US" sz="788"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t>Click icon to add picture</a:t>
            </a:r>
          </a:p>
        </p:txBody>
      </p:sp>
      <p:sp>
        <p:nvSpPr>
          <p:cNvPr id="2" name="Title 1">
            <a:extLst>
              <a:ext uri="{FF2B5EF4-FFF2-40B4-BE49-F238E27FC236}">
                <a16:creationId xmlns:a16="http://schemas.microsoft.com/office/drawing/2014/main" id="{B09CEF2D-F918-47AF-9A2E-87606276CE82}"/>
              </a:ext>
            </a:extLst>
          </p:cNvPr>
          <p:cNvSpPr>
            <a:spLocks noGrp="1"/>
          </p:cNvSpPr>
          <p:nvPr>
            <p:ph type="title"/>
          </p:nvPr>
        </p:nvSpPr>
        <p:spPr>
          <a:xfrm>
            <a:off x="809554" y="355078"/>
            <a:ext cx="4841153" cy="1272756"/>
          </a:xfrm>
        </p:spPr>
        <p:txBody>
          <a:bodyPr/>
          <a:lstStyle/>
          <a:p>
            <a:r>
              <a:rPr lang="en-US"/>
              <a:t>Click to edit Master title style</a:t>
            </a:r>
          </a:p>
        </p:txBody>
      </p:sp>
      <p:sp>
        <p:nvSpPr>
          <p:cNvPr id="17" name="Rectangle 16">
            <a:extLst>
              <a:ext uri="{FF2B5EF4-FFF2-40B4-BE49-F238E27FC236}">
                <a16:creationId xmlns:a16="http://schemas.microsoft.com/office/drawing/2014/main" id="{4581BD20-E683-41C5-AE73-792E882BFC74}"/>
              </a:ext>
            </a:extLst>
          </p:cNvPr>
          <p:cNvSpPr/>
          <p:nvPr/>
        </p:nvSpPr>
        <p:spPr>
          <a:xfrm>
            <a:off x="-1" y="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3BA561D-6C3D-49E7-AAA6-98B9F61B2FAC}"/>
              </a:ext>
            </a:extLst>
          </p:cNvPr>
          <p:cNvSpPr/>
          <p:nvPr/>
        </p:nvSpPr>
        <p:spPr>
          <a:xfrm>
            <a:off x="809553" y="1719274"/>
            <a:ext cx="1371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FDB70FCC-BB97-4C83-A1E3-15B50D1C5C82}"/>
              </a:ext>
            </a:extLst>
          </p:cNvPr>
          <p:cNvSpPr>
            <a:spLocks noGrp="1"/>
          </p:cNvSpPr>
          <p:nvPr>
            <p:ph type="body" sz="quarter" idx="15"/>
          </p:nvPr>
        </p:nvSpPr>
        <p:spPr>
          <a:xfrm>
            <a:off x="809553" y="2248664"/>
            <a:ext cx="4587040" cy="4083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39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0C72FCE-BC18-4DE6-8A86-0BDDB399141A}"/>
              </a:ext>
            </a:extLst>
          </p:cNvPr>
          <p:cNvSpPr>
            <a:spLocks noGrp="1"/>
          </p:cNvSpPr>
          <p:nvPr>
            <p:ph type="pic" sz="quarter" idx="13"/>
          </p:nvPr>
        </p:nvSpPr>
        <p:spPr>
          <a:xfrm>
            <a:off x="0" y="0"/>
            <a:ext cx="9144000" cy="6858000"/>
          </a:xfrm>
        </p:spPr>
        <p:txBody>
          <a:bodyPr/>
          <a:lstStyle/>
          <a:p>
            <a:r>
              <a:rPr lang="en-US"/>
              <a:t>Click icon to add picture</a:t>
            </a:r>
          </a:p>
        </p:txBody>
      </p:sp>
      <p:sp>
        <p:nvSpPr>
          <p:cNvPr id="3" name="Date Placeholder 2"/>
          <p:cNvSpPr>
            <a:spLocks noGrp="1"/>
          </p:cNvSpPr>
          <p:nvPr>
            <p:ph type="dt" sz="half" idx="10"/>
          </p:nvPr>
        </p:nvSpPr>
        <p:spPr>
          <a:xfrm>
            <a:off x="257175" y="6515100"/>
            <a:ext cx="2057400" cy="342900"/>
          </a:xfrm>
          <a:prstGeom prst="rect">
            <a:avLst/>
          </a:prstGeom>
        </p:spPr>
        <p:txBody>
          <a:bodyPr/>
          <a:lstStyle/>
          <a:p>
            <a:fld id="{0C3A5228-84C2-4E55-837F-8968F13F4F68}" type="datetimeFigureOut">
              <a:rPr lang="en-US" smtClean="0"/>
              <a:t>1/27/2026</a:t>
            </a:fld>
            <a:endParaRPr lang="en-US"/>
          </a:p>
        </p:txBody>
      </p:sp>
      <p:sp>
        <p:nvSpPr>
          <p:cNvPr id="4" name="Footer Placeholder 3"/>
          <p:cNvSpPr>
            <a:spLocks noGrp="1"/>
          </p:cNvSpPr>
          <p:nvPr>
            <p:ph type="ftr" sz="quarter" idx="11"/>
          </p:nvPr>
        </p:nvSpPr>
        <p:spPr>
          <a:xfrm>
            <a:off x="3028950" y="6515100"/>
            <a:ext cx="3086100" cy="342900"/>
          </a:xfrm>
          <a:prstGeom prst="rect">
            <a:avLst/>
          </a:prstGeom>
        </p:spPr>
        <p:txBody>
          <a:bodyPr/>
          <a:lstStyle/>
          <a:p>
            <a:endParaRPr lang="en-US"/>
          </a:p>
        </p:txBody>
      </p:sp>
      <p:sp>
        <p:nvSpPr>
          <p:cNvPr id="5" name="Slide Number Placeholder 4"/>
          <p:cNvSpPr>
            <a:spLocks noGrp="1"/>
          </p:cNvSpPr>
          <p:nvPr>
            <p:ph type="sldNum" sz="quarter" idx="12"/>
          </p:nvPr>
        </p:nvSpPr>
        <p:spPr>
          <a:xfrm>
            <a:off x="6829425" y="6515100"/>
            <a:ext cx="2057400" cy="342900"/>
          </a:xfrm>
          <a:prstGeom prst="rect">
            <a:avLst/>
          </a:prstGeom>
        </p:spPr>
        <p:txBody>
          <a:bodyPr/>
          <a:lstStyle/>
          <a:p>
            <a:fld id="{3B5513E4-DBDB-46C4-B6C5-AF67F93E4F96}" type="slidenum">
              <a:rPr lang="en-US" smtClean="0"/>
              <a:t>‹#›</a:t>
            </a:fld>
            <a:endParaRPr lang="en-US"/>
          </a:p>
        </p:txBody>
      </p:sp>
      <p:sp>
        <p:nvSpPr>
          <p:cNvPr id="9" name="Title 8">
            <a:extLst>
              <a:ext uri="{FF2B5EF4-FFF2-40B4-BE49-F238E27FC236}">
                <a16:creationId xmlns:a16="http://schemas.microsoft.com/office/drawing/2014/main" id="{F8968443-C150-4B49-A66C-B31B7A83D00A}"/>
              </a:ext>
            </a:extLst>
          </p:cNvPr>
          <p:cNvSpPr>
            <a:spLocks noGrp="1"/>
          </p:cNvSpPr>
          <p:nvPr>
            <p:ph type="title"/>
          </p:nvPr>
        </p:nvSpPr>
        <p:spPr>
          <a:xfrm>
            <a:off x="0" y="0"/>
            <a:ext cx="9144000" cy="1564640"/>
          </a:xfrm>
          <a:gradFill>
            <a:gsLst>
              <a:gs pos="0">
                <a:schemeClr val="tx1">
                  <a:alpha val="90000"/>
                </a:schemeClr>
              </a:gs>
              <a:gs pos="100000">
                <a:schemeClr val="tx1">
                  <a:alpha val="0"/>
                </a:schemeClr>
              </a:gs>
            </a:gsLst>
            <a:lin ang="5400000" scaled="1"/>
          </a:gradFill>
        </p:spPr>
        <p:txBody>
          <a:bodyPr/>
          <a:lstStyle>
            <a:lvl1pPr algn="ct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26933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50E9-59E0-4B05-B3E0-ABA1A45FB5AF}"/>
              </a:ext>
            </a:extLst>
          </p:cNvPr>
          <p:cNvSpPr>
            <a:spLocks noGrp="1"/>
          </p:cNvSpPr>
          <p:nvPr>
            <p:ph type="title"/>
          </p:nvPr>
        </p:nvSpPr>
        <p:spPr>
          <a:xfrm>
            <a:off x="0" y="0"/>
            <a:ext cx="9144000" cy="1615440"/>
          </a:xfrm>
          <a:gradFill>
            <a:gsLst>
              <a:gs pos="0">
                <a:schemeClr val="tx1">
                  <a:alpha val="90000"/>
                </a:schemeClr>
              </a:gs>
              <a:gs pos="100000">
                <a:schemeClr val="tx1">
                  <a:alpha val="0"/>
                </a:schemeClr>
              </a:gs>
            </a:gsLst>
            <a:lin ang="5400000" scaled="1"/>
          </a:gradFill>
        </p:spPr>
        <p:txBody>
          <a:bodyPr vert="horz" lIns="0" tIns="0" rIns="0" bIns="0" rtlCol="0" anchor="b" anchorCtr="1">
            <a:noAutofit/>
          </a:bodyPr>
          <a:lstStyle>
            <a:lvl1pPr algn="ctr">
              <a:defRPr lang="en-US">
                <a:effectLst>
                  <a:outerShdw blurRad="38100" dist="38100" dir="2700000" algn="tl">
                    <a:srgbClr val="000000">
                      <a:alpha val="43137"/>
                    </a:srgbClr>
                  </a:outerShdw>
                </a:effectLst>
              </a:defRPr>
            </a:lvl1pPr>
          </a:lstStyle>
          <a:p>
            <a:pPr lvl="0"/>
            <a:r>
              <a:rPr lang="en-US"/>
              <a:t>Click to edit Master title style</a:t>
            </a:r>
          </a:p>
        </p:txBody>
      </p:sp>
      <p:pic>
        <p:nvPicPr>
          <p:cNvPr id="7" name="Graphic 6">
            <a:extLst>
              <a:ext uri="{FF2B5EF4-FFF2-40B4-BE49-F238E27FC236}">
                <a16:creationId xmlns:a16="http://schemas.microsoft.com/office/drawing/2014/main" id="{42350DD2-B0BA-4A3D-B161-3329E6CA5B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41" y="3024554"/>
            <a:ext cx="9107159" cy="3833447"/>
          </a:xfrm>
          <a:prstGeom prst="rect">
            <a:avLst/>
          </a:prstGeom>
        </p:spPr>
      </p:pic>
    </p:spTree>
    <p:extLst>
      <p:ext uri="{BB962C8B-B14F-4D97-AF65-F5344CB8AC3E}">
        <p14:creationId xmlns:p14="http://schemas.microsoft.com/office/powerpoint/2010/main" val="341567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272F5B-D06F-45C3-93C0-97C922F20BB9}"/>
              </a:ext>
            </a:extLst>
          </p:cNvPr>
          <p:cNvSpPr/>
          <p:nvPr/>
        </p:nvSpPr>
        <p:spPr>
          <a:xfrm>
            <a:off x="-1" y="7620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Graphic 10">
            <a:extLst>
              <a:ext uri="{FF2B5EF4-FFF2-40B4-BE49-F238E27FC236}">
                <a16:creationId xmlns:a16="http://schemas.microsoft.com/office/drawing/2014/main" id="{B57F82EF-FC63-4372-AB7B-6B10958C84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2431" y="5124325"/>
            <a:ext cx="3974684" cy="1673051"/>
          </a:xfrm>
          <a:prstGeom prst="rect">
            <a:avLst/>
          </a:prstGeom>
        </p:spPr>
      </p:pic>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809553" y="627807"/>
            <a:ext cx="5378818" cy="1272756"/>
          </a:xfrm>
        </p:spPr>
        <p:txBody>
          <a:bodyPr anchor="b" anchorCtr="0"/>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809553" y="2469733"/>
            <a:ext cx="3948113" cy="4041599"/>
          </a:xfrm>
        </p:spPr>
        <p:txBody>
          <a:bodyPr anchor="t" anchorCtr="0"/>
          <a:lstStyle>
            <a:lvl1pPr marL="0" indent="0" algn="l">
              <a:lnSpc>
                <a:spcPct val="95000"/>
              </a:lnSpc>
              <a:spcBef>
                <a:spcPts val="600"/>
              </a:spcBef>
              <a:buNone/>
              <a:defRPr lang="en-US" sz="1800" kern="1200" dirty="0">
                <a:solidFill>
                  <a:schemeClr val="bg1"/>
                </a:solidFill>
                <a:latin typeface="+mn-lt"/>
                <a:ea typeface="+mn-ea"/>
                <a:cs typeface="+mn-cs"/>
              </a:defRPr>
            </a:lvl1pPr>
          </a:lstStyle>
          <a:p>
            <a:pPr lvl="0"/>
            <a:r>
              <a:rPr lang="en-US"/>
              <a:t>Click to edit Master text styles</a:t>
            </a:r>
          </a:p>
        </p:txBody>
      </p:sp>
      <p:sp>
        <p:nvSpPr>
          <p:cNvPr id="6" name="Rectangle 5">
            <a:extLst>
              <a:ext uri="{FF2B5EF4-FFF2-40B4-BE49-F238E27FC236}">
                <a16:creationId xmlns:a16="http://schemas.microsoft.com/office/drawing/2014/main" id="{94B28314-F229-4CEA-A701-B213BBC99594}"/>
              </a:ext>
            </a:extLst>
          </p:cNvPr>
          <p:cNvSpPr/>
          <p:nvPr/>
        </p:nvSpPr>
        <p:spPr>
          <a:xfrm>
            <a:off x="809553" y="2076477"/>
            <a:ext cx="13716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1276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809554" y="1724033"/>
            <a:ext cx="3819614" cy="830997"/>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809554" y="3124200"/>
            <a:ext cx="3820088" cy="3403600"/>
          </a:xfrm>
        </p:spPr>
        <p:txBody>
          <a:bodyPr anchor="t" anchorCtr="0"/>
          <a:lstStyle>
            <a:lvl1pPr marL="0" indent="0" algn="l">
              <a:lnSpc>
                <a:spcPct val="95000"/>
              </a:lnSpc>
              <a:spcBef>
                <a:spcPts val="600"/>
              </a:spcBef>
              <a:buNone/>
              <a:defRPr lang="en-US" sz="1500" kern="1200" dirty="0">
                <a:solidFill>
                  <a:schemeClr val="bg1"/>
                </a:solidFill>
                <a:latin typeface="+mn-lt"/>
                <a:ea typeface="+mn-ea"/>
                <a:cs typeface="+mn-cs"/>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4943790" y="293914"/>
            <a:ext cx="4200211" cy="4509198"/>
          </a:xfrm>
          <a:pattFill prst="pct5">
            <a:fgClr>
              <a:schemeClr val="bg1"/>
            </a:fgClr>
            <a:bgClr>
              <a:schemeClr val="tx1"/>
            </a:bgClr>
          </a:pattFill>
        </p:spPr>
        <p:txBody>
          <a:bodyPr vert="horz" lIns="0" tIns="0" rIns="0" bIns="0" rtlCol="0" anchor="t" anchorCtr="1">
            <a:noAutofit/>
          </a:bodyPr>
          <a:lstStyle>
            <a:lvl1pPr>
              <a:defRPr lang="en-US" dirty="0"/>
            </a:lvl1pPr>
          </a:lstStyle>
          <a:p>
            <a:pPr lvl="0"/>
            <a:r>
              <a:rPr lang="en-US"/>
              <a:t>Click icon to add picture</a:t>
            </a:r>
          </a:p>
        </p:txBody>
      </p:sp>
      <p:sp>
        <p:nvSpPr>
          <p:cNvPr id="9" name="Rectangle 8">
            <a:extLst>
              <a:ext uri="{FF2B5EF4-FFF2-40B4-BE49-F238E27FC236}">
                <a16:creationId xmlns:a16="http://schemas.microsoft.com/office/drawing/2014/main" id="{3D571182-5020-4745-9218-F3F68CAA33C0}"/>
              </a:ext>
            </a:extLst>
          </p:cNvPr>
          <p:cNvSpPr/>
          <p:nvPr/>
        </p:nvSpPr>
        <p:spPr>
          <a:xfrm>
            <a:off x="809553" y="2730944"/>
            <a:ext cx="13716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C5592F32-237F-433F-A66B-F68823AD6134}"/>
              </a:ext>
            </a:extLst>
          </p:cNvPr>
          <p:cNvSpPr/>
          <p:nvPr/>
        </p:nvSpPr>
        <p:spPr>
          <a:xfrm>
            <a:off x="-1" y="7620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86CF5785-03AD-4729-9F73-AA1A76777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2431" y="5124325"/>
            <a:ext cx="3974684" cy="1673051"/>
          </a:xfrm>
          <a:prstGeom prst="rect">
            <a:avLst/>
          </a:prstGeom>
        </p:spPr>
      </p:pic>
    </p:spTree>
    <p:extLst>
      <p:ext uri="{BB962C8B-B14F-4D97-AF65-F5344CB8AC3E}">
        <p14:creationId xmlns:p14="http://schemas.microsoft.com/office/powerpoint/2010/main" val="245930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C7DF516-0E78-41C8-BC02-43AF6CBB745A}"/>
              </a:ext>
            </a:extLst>
          </p:cNvPr>
          <p:cNvCxnSpPr>
            <a:cxnSpLocks/>
          </p:cNvCxnSpPr>
          <p:nvPr/>
        </p:nvCxnSpPr>
        <p:spPr>
          <a:xfrm>
            <a:off x="734620" y="2585191"/>
            <a:ext cx="403291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32588617-F174-4DF0-AB82-D24FA236E694}"/>
              </a:ext>
            </a:extLst>
          </p:cNvPr>
          <p:cNvSpPr>
            <a:spLocks noGrp="1"/>
          </p:cNvSpPr>
          <p:nvPr>
            <p:ph type="pic" sz="quarter" idx="14"/>
          </p:nvPr>
        </p:nvSpPr>
        <p:spPr>
          <a:xfrm>
            <a:off x="0" y="1"/>
            <a:ext cx="9144000" cy="3002509"/>
          </a:xfrm>
          <a:custGeom>
            <a:avLst/>
            <a:gdLst>
              <a:gd name="connsiteX0" fmla="*/ 0 w 12192000"/>
              <a:gd name="connsiteY0" fmla="*/ 0 h 3002509"/>
              <a:gd name="connsiteX1" fmla="*/ 874207 w 12192000"/>
              <a:gd name="connsiteY1" fmla="*/ 0 h 3002509"/>
              <a:gd name="connsiteX2" fmla="*/ 874207 w 12192000"/>
              <a:gd name="connsiteY2" fmla="*/ 2 h 3002509"/>
              <a:gd name="connsiteX3" fmla="*/ 10420141 w 12192000"/>
              <a:gd name="connsiteY3" fmla="*/ 2 h 3002509"/>
              <a:gd name="connsiteX4" fmla="*/ 10420141 w 12192000"/>
              <a:gd name="connsiteY4" fmla="*/ 0 h 3002509"/>
              <a:gd name="connsiteX5" fmla="*/ 12192000 w 12192000"/>
              <a:gd name="connsiteY5" fmla="*/ 0 h 3002509"/>
              <a:gd name="connsiteX6" fmla="*/ 12192000 w 12192000"/>
              <a:gd name="connsiteY6" fmla="*/ 3002509 h 3002509"/>
              <a:gd name="connsiteX7" fmla="*/ 11629298 w 12192000"/>
              <a:gd name="connsiteY7" fmla="*/ 3002509 h 3002509"/>
              <a:gd name="connsiteX8" fmla="*/ 10420141 w 12192000"/>
              <a:gd name="connsiteY8" fmla="*/ 3002509 h 3002509"/>
              <a:gd name="connsiteX9" fmla="*/ 6356712 w 12192000"/>
              <a:gd name="connsiteY9" fmla="*/ 3002509 h 3002509"/>
              <a:gd name="connsiteX10" fmla="*/ 6356712 w 12192000"/>
              <a:gd name="connsiteY10" fmla="*/ 2565780 h 3002509"/>
              <a:gd name="connsiteX11" fmla="*/ 979494 w 12192000"/>
              <a:gd name="connsiteY11" fmla="*/ 2565780 h 3002509"/>
              <a:gd name="connsiteX12" fmla="*/ 979494 w 12192000"/>
              <a:gd name="connsiteY12" fmla="*/ 3002509 h 3002509"/>
              <a:gd name="connsiteX13" fmla="*/ 874207 w 12192000"/>
              <a:gd name="connsiteY13" fmla="*/ 3002509 h 3002509"/>
              <a:gd name="connsiteX14" fmla="*/ 488176 w 12192000"/>
              <a:gd name="connsiteY14" fmla="*/ 3002509 h 3002509"/>
              <a:gd name="connsiteX15" fmla="*/ 0 w 12192000"/>
              <a:gd name="connsiteY15" fmla="*/ 3002509 h 300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002509">
                <a:moveTo>
                  <a:pt x="0" y="0"/>
                </a:moveTo>
                <a:lnTo>
                  <a:pt x="874207" y="0"/>
                </a:lnTo>
                <a:lnTo>
                  <a:pt x="874207" y="2"/>
                </a:lnTo>
                <a:lnTo>
                  <a:pt x="10420141" y="2"/>
                </a:lnTo>
                <a:lnTo>
                  <a:pt x="10420141" y="0"/>
                </a:lnTo>
                <a:lnTo>
                  <a:pt x="12192000" y="0"/>
                </a:lnTo>
                <a:lnTo>
                  <a:pt x="12192000" y="3002509"/>
                </a:lnTo>
                <a:lnTo>
                  <a:pt x="11629298" y="3002509"/>
                </a:lnTo>
                <a:lnTo>
                  <a:pt x="10420141" y="3002509"/>
                </a:lnTo>
                <a:lnTo>
                  <a:pt x="6356712" y="3002509"/>
                </a:lnTo>
                <a:lnTo>
                  <a:pt x="6356712" y="2565780"/>
                </a:lnTo>
                <a:lnTo>
                  <a:pt x="979494" y="2565780"/>
                </a:lnTo>
                <a:lnTo>
                  <a:pt x="979494" y="3002509"/>
                </a:lnTo>
                <a:lnTo>
                  <a:pt x="874207" y="3002509"/>
                </a:lnTo>
                <a:lnTo>
                  <a:pt x="488176" y="3002509"/>
                </a:lnTo>
                <a:lnTo>
                  <a:pt x="0" y="3002509"/>
                </a:lnTo>
                <a:close/>
              </a:path>
            </a:pathLst>
          </a:custGeom>
          <a:pattFill prst="pct90">
            <a:fgClr>
              <a:schemeClr val="tx1"/>
            </a:fgClr>
            <a:bgClr>
              <a:schemeClr val="bg1"/>
            </a:bgClr>
          </a:patt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913854" y="2825087"/>
            <a:ext cx="3669436" cy="794760"/>
          </a:xfrm>
        </p:spPr>
        <p:txBody>
          <a:bodyPr anchor="b" anchorCtr="0"/>
          <a:lstStyle>
            <a:lvl1pPr algn="l">
              <a:defRPr sz="1800"/>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923713" y="3893074"/>
            <a:ext cx="3654730" cy="2726090"/>
          </a:xfrm>
        </p:spPr>
        <p:txBody>
          <a:bodyPr anchor="t" anchorCtr="0"/>
          <a:lstStyle>
            <a:lvl1pPr marL="0" indent="0" algn="l">
              <a:lnSpc>
                <a:spcPct val="95000"/>
              </a:lnSpc>
              <a:spcBef>
                <a:spcPts val="600"/>
              </a:spcBef>
              <a:buNone/>
              <a:defRPr lang="en-US" sz="1500" kern="1200" dirty="0">
                <a:solidFill>
                  <a:schemeClr val="bg1"/>
                </a:solidFill>
                <a:latin typeface="+mn-lt"/>
                <a:ea typeface="+mn-ea"/>
                <a:cs typeface="+mn-cs"/>
              </a:defRPr>
            </a:lvl1pPr>
          </a:lstStyle>
          <a:p>
            <a:pPr lvl="0"/>
            <a:r>
              <a:rPr lang="en-US"/>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p:nvSpPr>
        <p:spPr>
          <a:xfrm>
            <a:off x="734620" y="6766560"/>
            <a:ext cx="4032914"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C842D1D0-12D7-4CD5-ABFE-D3A5E28E87D8}"/>
              </a:ext>
            </a:extLst>
          </p:cNvPr>
          <p:cNvSpPr/>
          <p:nvPr/>
        </p:nvSpPr>
        <p:spPr>
          <a:xfrm>
            <a:off x="913853" y="3654238"/>
            <a:ext cx="13716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6129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72BC89-B507-4305-BFAA-84C0EE419D90}"/>
              </a:ext>
            </a:extLst>
          </p:cNvPr>
          <p:cNvSpPr/>
          <p:nvPr/>
        </p:nvSpPr>
        <p:spPr>
          <a:xfrm>
            <a:off x="-1" y="7620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50DCB285-323D-448D-81EB-F995D412F6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2431" y="5124325"/>
            <a:ext cx="3974684" cy="1673051"/>
          </a:xfrm>
          <a:prstGeom prst="rect">
            <a:avLst/>
          </a:prstGeom>
        </p:spPr>
      </p:pic>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809553" y="1724033"/>
            <a:ext cx="4183851" cy="830997"/>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5260931" y="618597"/>
            <a:ext cx="3429000" cy="350865"/>
          </a:xfrm>
          <a:noFill/>
        </p:spPr>
        <p:txBody>
          <a:bodyPr wrap="square" lIns="0" tIns="0" rIns="0" bIns="0" anchor="t" anchorCtr="0">
            <a:noAutofit/>
          </a:bodyPr>
          <a:lstStyle>
            <a:lvl1pPr marL="0" indent="0" algn="l">
              <a:lnSpc>
                <a:spcPct val="95000"/>
              </a:lnSpc>
              <a:spcBef>
                <a:spcPts val="600"/>
              </a:spcBef>
              <a:buNone/>
              <a:defRPr lang="en-US" sz="1800" kern="1200" dirty="0">
                <a:solidFill>
                  <a:schemeClr val="bg1"/>
                </a:solidFill>
                <a:latin typeface="+mn-lt"/>
                <a:ea typeface="+mn-ea"/>
                <a:cs typeface="+mn-cs"/>
              </a:defRPr>
            </a:lvl1pPr>
          </a:lstStyle>
          <a:p>
            <a:pPr lvl="0"/>
            <a:r>
              <a:rPr lang="en-US"/>
              <a:t>Click to edit Master text styles</a:t>
            </a:r>
          </a:p>
        </p:txBody>
      </p:sp>
      <p:sp>
        <p:nvSpPr>
          <p:cNvPr id="5" name="Rectangle 4">
            <a:extLst>
              <a:ext uri="{FF2B5EF4-FFF2-40B4-BE49-F238E27FC236}">
                <a16:creationId xmlns:a16="http://schemas.microsoft.com/office/drawing/2014/main" id="{3E4050D4-C2CD-4683-9D0C-F093C6F31754}"/>
              </a:ext>
            </a:extLst>
          </p:cNvPr>
          <p:cNvSpPr/>
          <p:nvPr/>
        </p:nvSpPr>
        <p:spPr>
          <a:xfrm>
            <a:off x="809553" y="2730944"/>
            <a:ext cx="13716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5509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9">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DB35EE-3D5D-40C7-B409-133C0C4222B5}"/>
              </a:ext>
            </a:extLst>
          </p:cNvPr>
          <p:cNvGrpSpPr/>
          <p:nvPr/>
        </p:nvGrpSpPr>
        <p:grpSpPr>
          <a:xfrm>
            <a:off x="752402" y="2426145"/>
            <a:ext cx="7640606" cy="1650561"/>
            <a:chOff x="1003202" y="2426144"/>
            <a:chExt cx="10187475" cy="1650561"/>
          </a:xfrm>
        </p:grpSpPr>
        <p:sp>
          <p:nvSpPr>
            <p:cNvPr id="5" name="Rectangle 4">
              <a:extLst>
                <a:ext uri="{FF2B5EF4-FFF2-40B4-BE49-F238E27FC236}">
                  <a16:creationId xmlns:a16="http://schemas.microsoft.com/office/drawing/2014/main" id="{3E4050D4-C2CD-4683-9D0C-F093C6F31754}"/>
                </a:ext>
              </a:extLst>
            </p:cNvPr>
            <p:cNvSpPr/>
            <p:nvPr/>
          </p:nvSpPr>
          <p:spPr>
            <a:xfrm>
              <a:off x="1079404" y="2426144"/>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Shape 7">
              <a:extLst>
                <a:ext uri="{FF2B5EF4-FFF2-40B4-BE49-F238E27FC236}">
                  <a16:creationId xmlns:a16="http://schemas.microsoft.com/office/drawing/2014/main" id="{4C368F23-436E-4B2B-B643-7AFE8BAEDCAA}"/>
                </a:ext>
              </a:extLst>
            </p:cNvPr>
            <p:cNvSpPr/>
            <p:nvPr/>
          </p:nvSpPr>
          <p:spPr>
            <a:xfrm>
              <a:off x="1003202" y="3124200"/>
              <a:ext cx="1157287" cy="952505"/>
            </a:xfrm>
            <a:custGeom>
              <a:avLst/>
              <a:gdLst>
                <a:gd name="connsiteX0" fmla="*/ 338098 w 1157287"/>
                <a:gd name="connsiteY0" fmla="*/ -14 h 952505"/>
                <a:gd name="connsiteX1" fmla="*/ 480973 w 1157287"/>
                <a:gd name="connsiteY1" fmla="*/ 114286 h 952505"/>
                <a:gd name="connsiteX2" fmla="*/ 199985 w 1157287"/>
                <a:gd name="connsiteY2" fmla="*/ 557199 h 952505"/>
                <a:gd name="connsiteX3" fmla="*/ 252373 w 1157287"/>
                <a:gd name="connsiteY3" fmla="*/ 547674 h 952505"/>
                <a:gd name="connsiteX4" fmla="*/ 442873 w 1157287"/>
                <a:gd name="connsiteY4" fmla="*/ 747699 h 952505"/>
                <a:gd name="connsiteX5" fmla="*/ 241144 w 1157287"/>
                <a:gd name="connsiteY5" fmla="*/ 952486 h 952505"/>
                <a:gd name="connsiteX6" fmla="*/ 238085 w 1157287"/>
                <a:gd name="connsiteY6" fmla="*/ 952486 h 952505"/>
                <a:gd name="connsiteX7" fmla="*/ -40 w 1157287"/>
                <a:gd name="connsiteY7" fmla="*/ 647686 h 952505"/>
                <a:gd name="connsiteX8" fmla="*/ 338098 w 1157287"/>
                <a:gd name="connsiteY8" fmla="*/ -14 h 952505"/>
                <a:gd name="connsiteX9" fmla="*/ 1014373 w 1157287"/>
                <a:gd name="connsiteY9" fmla="*/ -14 h 952505"/>
                <a:gd name="connsiteX10" fmla="*/ 1157248 w 1157287"/>
                <a:gd name="connsiteY10" fmla="*/ 114286 h 952505"/>
                <a:gd name="connsiteX11" fmla="*/ 876260 w 1157287"/>
                <a:gd name="connsiteY11" fmla="*/ 557199 h 952505"/>
                <a:gd name="connsiteX12" fmla="*/ 928648 w 1157287"/>
                <a:gd name="connsiteY12" fmla="*/ 547674 h 952505"/>
                <a:gd name="connsiteX13" fmla="*/ 1119148 w 1157287"/>
                <a:gd name="connsiteY13" fmla="*/ 747699 h 952505"/>
                <a:gd name="connsiteX14" fmla="*/ 917420 w 1157287"/>
                <a:gd name="connsiteY14" fmla="*/ 952486 h 952505"/>
                <a:gd name="connsiteX15" fmla="*/ 914360 w 1157287"/>
                <a:gd name="connsiteY15" fmla="*/ 952486 h 952505"/>
                <a:gd name="connsiteX16" fmla="*/ 676235 w 1157287"/>
                <a:gd name="connsiteY16" fmla="*/ 647686 h 952505"/>
                <a:gd name="connsiteX17" fmla="*/ 1014373 w 1157287"/>
                <a:gd name="connsiteY17" fmla="*/ -14 h 95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7287" h="952505">
                  <a:moveTo>
                    <a:pt x="338098" y="-14"/>
                  </a:moveTo>
                  <a:lnTo>
                    <a:pt x="480973" y="114286"/>
                  </a:lnTo>
                  <a:cubicBezTo>
                    <a:pt x="328573" y="219061"/>
                    <a:pt x="209510" y="404799"/>
                    <a:pt x="199985" y="557199"/>
                  </a:cubicBezTo>
                  <a:cubicBezTo>
                    <a:pt x="204748" y="552436"/>
                    <a:pt x="238085" y="547674"/>
                    <a:pt x="252373" y="547674"/>
                  </a:cubicBezTo>
                  <a:cubicBezTo>
                    <a:pt x="361910" y="547674"/>
                    <a:pt x="442873" y="638161"/>
                    <a:pt x="442873" y="747699"/>
                  </a:cubicBezTo>
                  <a:cubicBezTo>
                    <a:pt x="443717" y="859955"/>
                    <a:pt x="353401" y="951641"/>
                    <a:pt x="241144" y="952486"/>
                  </a:cubicBezTo>
                  <a:cubicBezTo>
                    <a:pt x="240125" y="952494"/>
                    <a:pt x="239105" y="952494"/>
                    <a:pt x="238085" y="952486"/>
                  </a:cubicBezTo>
                  <a:cubicBezTo>
                    <a:pt x="109498" y="952486"/>
                    <a:pt x="-40" y="842949"/>
                    <a:pt x="-40" y="647686"/>
                  </a:cubicBezTo>
                  <a:cubicBezTo>
                    <a:pt x="-40" y="380986"/>
                    <a:pt x="152360" y="133336"/>
                    <a:pt x="338098" y="-14"/>
                  </a:cubicBezTo>
                  <a:close/>
                  <a:moveTo>
                    <a:pt x="1014373" y="-14"/>
                  </a:moveTo>
                  <a:lnTo>
                    <a:pt x="1157248" y="114286"/>
                  </a:lnTo>
                  <a:cubicBezTo>
                    <a:pt x="1004848" y="219061"/>
                    <a:pt x="885785" y="404799"/>
                    <a:pt x="876260" y="557199"/>
                  </a:cubicBezTo>
                  <a:cubicBezTo>
                    <a:pt x="881023" y="552436"/>
                    <a:pt x="909598" y="547674"/>
                    <a:pt x="928648" y="547674"/>
                  </a:cubicBezTo>
                  <a:cubicBezTo>
                    <a:pt x="1038185" y="547674"/>
                    <a:pt x="1119148" y="638161"/>
                    <a:pt x="1119148" y="747699"/>
                  </a:cubicBezTo>
                  <a:cubicBezTo>
                    <a:pt x="1119992" y="859955"/>
                    <a:pt x="1029676" y="951641"/>
                    <a:pt x="917420" y="952486"/>
                  </a:cubicBezTo>
                  <a:cubicBezTo>
                    <a:pt x="916400" y="952494"/>
                    <a:pt x="915380" y="952494"/>
                    <a:pt x="914360" y="952486"/>
                  </a:cubicBezTo>
                  <a:cubicBezTo>
                    <a:pt x="785773" y="952486"/>
                    <a:pt x="676235" y="842949"/>
                    <a:pt x="676235" y="647686"/>
                  </a:cubicBezTo>
                  <a:cubicBezTo>
                    <a:pt x="676235" y="380986"/>
                    <a:pt x="828635" y="133336"/>
                    <a:pt x="1014373" y="-14"/>
                  </a:cubicBezTo>
                  <a:close/>
                </a:path>
              </a:pathLst>
            </a:custGeom>
            <a:solidFill>
              <a:schemeClr val="tx2">
                <a:lumMod val="60000"/>
                <a:lumOff val="4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7ED64C52-691F-4E4E-A130-109AF3BC94C7}"/>
                </a:ext>
              </a:extLst>
            </p:cNvPr>
            <p:cNvSpPr/>
            <p:nvPr/>
          </p:nvSpPr>
          <p:spPr>
            <a:xfrm>
              <a:off x="10038439" y="3124200"/>
              <a:ext cx="1152238" cy="952503"/>
            </a:xfrm>
            <a:custGeom>
              <a:avLst/>
              <a:gdLst>
                <a:gd name="connsiteX0" fmla="*/ 138073 w 1152238"/>
                <a:gd name="connsiteY0" fmla="*/ 952490 h 952503"/>
                <a:gd name="connsiteX1" fmla="*/ -40 w 1152238"/>
                <a:gd name="connsiteY1" fmla="*/ 838190 h 952503"/>
                <a:gd name="connsiteX2" fmla="*/ 276185 w 1152238"/>
                <a:gd name="connsiteY2" fmla="*/ 395277 h 952503"/>
                <a:gd name="connsiteX3" fmla="*/ 228560 w 1152238"/>
                <a:gd name="connsiteY3" fmla="*/ 404802 h 952503"/>
                <a:gd name="connsiteX4" fmla="*/ 33298 w 1152238"/>
                <a:gd name="connsiteY4" fmla="*/ 204777 h 952503"/>
                <a:gd name="connsiteX5" fmla="*/ 237799 w 1152238"/>
                <a:gd name="connsiteY5" fmla="*/ -10 h 952503"/>
                <a:gd name="connsiteX6" fmla="*/ 480973 w 1152238"/>
                <a:gd name="connsiteY6" fmla="*/ 304790 h 952503"/>
                <a:gd name="connsiteX7" fmla="*/ 138073 w 1152238"/>
                <a:gd name="connsiteY7" fmla="*/ 952490 h 952503"/>
                <a:gd name="connsiteX8" fmla="*/ 814348 w 1152238"/>
                <a:gd name="connsiteY8" fmla="*/ 952490 h 952503"/>
                <a:gd name="connsiteX9" fmla="*/ 671473 w 1152238"/>
                <a:gd name="connsiteY9" fmla="*/ 838190 h 952503"/>
                <a:gd name="connsiteX10" fmla="*/ 952460 w 1152238"/>
                <a:gd name="connsiteY10" fmla="*/ 395277 h 952503"/>
                <a:gd name="connsiteX11" fmla="*/ 900073 w 1152238"/>
                <a:gd name="connsiteY11" fmla="*/ 404802 h 952503"/>
                <a:gd name="connsiteX12" fmla="*/ 709573 w 1152238"/>
                <a:gd name="connsiteY12" fmla="*/ 204777 h 952503"/>
                <a:gd name="connsiteX13" fmla="*/ 911303 w 1152238"/>
                <a:gd name="connsiteY13" fmla="*/ -8 h 952503"/>
                <a:gd name="connsiteX14" fmla="*/ 914075 w 1152238"/>
                <a:gd name="connsiteY14" fmla="*/ -10 h 952503"/>
                <a:gd name="connsiteX15" fmla="*/ 1152199 w 1152238"/>
                <a:gd name="connsiteY15" fmla="*/ 304790 h 952503"/>
                <a:gd name="connsiteX16" fmla="*/ 814348 w 1152238"/>
                <a:gd name="connsiteY16" fmla="*/ 952490 h 95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2238" h="952503">
                  <a:moveTo>
                    <a:pt x="138073" y="952490"/>
                  </a:moveTo>
                  <a:lnTo>
                    <a:pt x="-40" y="838190"/>
                  </a:lnTo>
                  <a:cubicBezTo>
                    <a:pt x="152360" y="733415"/>
                    <a:pt x="266660" y="547677"/>
                    <a:pt x="276185" y="395277"/>
                  </a:cubicBezTo>
                  <a:cubicBezTo>
                    <a:pt x="276185" y="400040"/>
                    <a:pt x="242848" y="404802"/>
                    <a:pt x="228560" y="404802"/>
                  </a:cubicBezTo>
                  <a:cubicBezTo>
                    <a:pt x="114260" y="404802"/>
                    <a:pt x="33298" y="319077"/>
                    <a:pt x="33298" y="204777"/>
                  </a:cubicBezTo>
                  <a:cubicBezTo>
                    <a:pt x="34125" y="92132"/>
                    <a:pt x="125155" y="975"/>
                    <a:pt x="237799" y="-10"/>
                  </a:cubicBezTo>
                  <a:cubicBezTo>
                    <a:pt x="366673" y="-10"/>
                    <a:pt x="480973" y="109527"/>
                    <a:pt x="480973" y="304790"/>
                  </a:cubicBezTo>
                  <a:cubicBezTo>
                    <a:pt x="480973" y="571490"/>
                    <a:pt x="323524" y="823902"/>
                    <a:pt x="138073" y="952490"/>
                  </a:cubicBezTo>
                  <a:close/>
                  <a:moveTo>
                    <a:pt x="814348" y="952490"/>
                  </a:moveTo>
                  <a:lnTo>
                    <a:pt x="671473" y="838190"/>
                  </a:lnTo>
                  <a:cubicBezTo>
                    <a:pt x="823873" y="733415"/>
                    <a:pt x="942935" y="547677"/>
                    <a:pt x="952460" y="395277"/>
                  </a:cubicBezTo>
                  <a:cubicBezTo>
                    <a:pt x="947698" y="400040"/>
                    <a:pt x="919123" y="404802"/>
                    <a:pt x="900073" y="404802"/>
                  </a:cubicBezTo>
                  <a:cubicBezTo>
                    <a:pt x="790535" y="404802"/>
                    <a:pt x="709573" y="319077"/>
                    <a:pt x="709573" y="204777"/>
                  </a:cubicBezTo>
                  <a:cubicBezTo>
                    <a:pt x="708729" y="92521"/>
                    <a:pt x="799046" y="836"/>
                    <a:pt x="911303" y="-8"/>
                  </a:cubicBezTo>
                  <a:cubicBezTo>
                    <a:pt x="912226" y="-15"/>
                    <a:pt x="913151" y="-16"/>
                    <a:pt x="914075" y="-10"/>
                  </a:cubicBezTo>
                  <a:cubicBezTo>
                    <a:pt x="1042662" y="-10"/>
                    <a:pt x="1152199" y="109527"/>
                    <a:pt x="1152199" y="304790"/>
                  </a:cubicBezTo>
                  <a:cubicBezTo>
                    <a:pt x="1152199" y="571490"/>
                    <a:pt x="999799" y="823902"/>
                    <a:pt x="814348" y="952490"/>
                  </a:cubicBezTo>
                  <a:close/>
                </a:path>
              </a:pathLst>
            </a:custGeom>
            <a:solidFill>
              <a:schemeClr val="tx2">
                <a:lumMod val="60000"/>
                <a:lumOff val="40000"/>
              </a:schemeClr>
            </a:solidFill>
            <a:ln w="9525" cap="flat">
              <a:noFill/>
              <a:prstDash val="solid"/>
              <a:miter/>
            </a:ln>
          </p:spPr>
          <p:txBody>
            <a:bodyPr rtlCol="0" anchor="ctr"/>
            <a:lstStyle/>
            <a:p>
              <a:endParaRPr lang="en-US" sz="1350"/>
            </a:p>
          </p:txBody>
        </p:sp>
      </p:grpSp>
      <p:sp>
        <p:nvSpPr>
          <p:cNvPr id="10" name="Rectangle 9">
            <a:extLst>
              <a:ext uri="{FF2B5EF4-FFF2-40B4-BE49-F238E27FC236}">
                <a16:creationId xmlns:a16="http://schemas.microsoft.com/office/drawing/2014/main" id="{CF68D786-C98F-4FE4-8396-6519C133C59A}"/>
              </a:ext>
            </a:extLst>
          </p:cNvPr>
          <p:cNvSpPr/>
          <p:nvPr/>
        </p:nvSpPr>
        <p:spPr>
          <a:xfrm>
            <a:off x="-1" y="7620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Graphic 10">
            <a:extLst>
              <a:ext uri="{FF2B5EF4-FFF2-40B4-BE49-F238E27FC236}">
                <a16:creationId xmlns:a16="http://schemas.microsoft.com/office/drawing/2014/main" id="{29D9F925-78A0-46DD-830A-943A674BB1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2431" y="5124325"/>
            <a:ext cx="3974684" cy="1673051"/>
          </a:xfrm>
          <a:prstGeom prst="rect">
            <a:avLst/>
          </a:prstGeom>
        </p:spPr>
      </p:pic>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809553" y="1834733"/>
            <a:ext cx="6518637" cy="415498"/>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878158" y="3140124"/>
            <a:ext cx="5392881" cy="2997441"/>
          </a:xfrm>
          <a:noFill/>
        </p:spPr>
        <p:txBody>
          <a:bodyPr wrap="square" lIns="0" tIns="0" rIns="0" bIns="0" anchor="t" anchorCtr="0">
            <a:noAutofit/>
          </a:bodyPr>
          <a:lstStyle>
            <a:lvl1pPr marL="0" indent="0" algn="l">
              <a:lnSpc>
                <a:spcPct val="95000"/>
              </a:lnSpc>
              <a:spcBef>
                <a:spcPts val="600"/>
              </a:spcBef>
              <a:buNone/>
              <a:defRPr lang="en-US" sz="1800" kern="1200" dirty="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9139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55B-5834-474B-BC1F-9C661A5AD1A4}"/>
              </a:ext>
            </a:extLst>
          </p:cNvPr>
          <p:cNvSpPr>
            <a:spLocks noGrp="1"/>
          </p:cNvSpPr>
          <p:nvPr>
            <p:ph type="title"/>
          </p:nvPr>
        </p:nvSpPr>
        <p:spPr>
          <a:xfrm>
            <a:off x="808265" y="355078"/>
            <a:ext cx="7547372" cy="1272756"/>
          </a:xfrm>
        </p:spPr>
        <p:txBody>
          <a:bodyPr/>
          <a:lstStyle/>
          <a:p>
            <a:r>
              <a:rPr lang="en-US"/>
              <a:t>Click to edit Master title style</a:t>
            </a:r>
          </a:p>
        </p:txBody>
      </p:sp>
      <p:sp>
        <p:nvSpPr>
          <p:cNvPr id="3" name="Content Placeholder 2"/>
          <p:cNvSpPr>
            <a:spLocks noGrp="1"/>
          </p:cNvSpPr>
          <p:nvPr>
            <p:ph idx="1"/>
          </p:nvPr>
        </p:nvSpPr>
        <p:spPr>
          <a:xfrm>
            <a:off x="808265" y="2248665"/>
            <a:ext cx="7547372" cy="4286531"/>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9839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809553" y="1724033"/>
            <a:ext cx="4349649" cy="830997"/>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5260931" y="618597"/>
            <a:ext cx="3429000" cy="350865"/>
          </a:xfrm>
          <a:noFill/>
        </p:spPr>
        <p:txBody>
          <a:bodyPr wrap="square" lIns="0" tIns="0" rIns="0" bIns="0" anchor="t" anchorCtr="0">
            <a:noAutofit/>
          </a:bodyPr>
          <a:lstStyle>
            <a:lvl1pPr marL="0" indent="0" algn="l">
              <a:lnSpc>
                <a:spcPct val="95000"/>
              </a:lnSpc>
              <a:spcBef>
                <a:spcPts val="600"/>
              </a:spcBef>
              <a:buNone/>
              <a:defRPr lang="en-US" sz="1800" kern="1200" dirty="0">
                <a:solidFill>
                  <a:schemeClr val="bg1"/>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p:nvSpPr>
        <p:spPr>
          <a:xfrm>
            <a:off x="809553" y="2730944"/>
            <a:ext cx="13716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809553" y="3124200"/>
            <a:ext cx="3948113" cy="3733800"/>
          </a:xfrm>
          <a:pattFill prst="pct90">
            <a:fgClr>
              <a:schemeClr val="tx2"/>
            </a:fgClr>
            <a:bgClr>
              <a:schemeClr val="bg1"/>
            </a:bgClr>
          </a:pattFill>
        </p:spPr>
        <p:txBody>
          <a:bodyPr/>
          <a:lstStyle/>
          <a:p>
            <a:r>
              <a:rPr lang="en-US"/>
              <a:t>Click icon to add picture</a:t>
            </a:r>
          </a:p>
        </p:txBody>
      </p:sp>
      <p:sp>
        <p:nvSpPr>
          <p:cNvPr id="9" name="Rectangle 8">
            <a:extLst>
              <a:ext uri="{FF2B5EF4-FFF2-40B4-BE49-F238E27FC236}">
                <a16:creationId xmlns:a16="http://schemas.microsoft.com/office/drawing/2014/main" id="{76D5FDAA-EAF5-4519-A160-C1D803267657}"/>
              </a:ext>
            </a:extLst>
          </p:cNvPr>
          <p:cNvSpPr/>
          <p:nvPr/>
        </p:nvSpPr>
        <p:spPr>
          <a:xfrm>
            <a:off x="-1" y="7620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a:extLst>
              <a:ext uri="{FF2B5EF4-FFF2-40B4-BE49-F238E27FC236}">
                <a16:creationId xmlns:a16="http://schemas.microsoft.com/office/drawing/2014/main" id="{6D8A0A40-A66E-4EAB-B930-8FCBB8FCCA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2431" y="5124325"/>
            <a:ext cx="3974684" cy="1673051"/>
          </a:xfrm>
          <a:prstGeom prst="rect">
            <a:avLst/>
          </a:prstGeom>
        </p:spPr>
      </p:pic>
    </p:spTree>
    <p:extLst>
      <p:ext uri="{BB962C8B-B14F-4D97-AF65-F5344CB8AC3E}">
        <p14:creationId xmlns:p14="http://schemas.microsoft.com/office/powerpoint/2010/main" val="397380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ver Gre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739163" y="3563939"/>
            <a:ext cx="7587853" cy="667594"/>
          </a:xfrm>
        </p:spPr>
        <p:txBody>
          <a:bodyPr/>
          <a:lstStyle>
            <a:lvl1pPr marL="0" indent="0" algn="ctr">
              <a:buNone/>
              <a:defRPr lang="en-US" sz="3300" b="1" i="0" kern="1200" dirty="0" smtClean="0">
                <a:solidFill>
                  <a:schemeClr val="tx2">
                    <a:lumMod val="10000"/>
                  </a:schemeClr>
                </a:solidFill>
                <a:latin typeface="Corbel" panose="020B0503020204020204" pitchFamily="34" charset="0"/>
                <a:ea typeface="+mj-ea"/>
                <a:cs typeface="+mj-cs"/>
              </a:defRPr>
            </a:lvl1pPr>
            <a:lvl2pPr marL="342900" indent="0">
              <a:buNone/>
              <a:defRPr lang="en-US" sz="3300" b="1" i="0" kern="1200" dirty="0" smtClean="0">
                <a:solidFill>
                  <a:schemeClr val="bg2"/>
                </a:solidFill>
                <a:latin typeface="Corbel" panose="020B0503020204020204" pitchFamily="34" charset="0"/>
                <a:ea typeface="+mj-ea"/>
                <a:cs typeface="+mj-cs"/>
              </a:defRPr>
            </a:lvl2pPr>
          </a:lstStyle>
          <a:p>
            <a:pPr lvl="0"/>
            <a:r>
              <a:rPr lang="en-US"/>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1838325" y="4376738"/>
            <a:ext cx="5467350" cy="773112"/>
          </a:xfrm>
        </p:spPr>
        <p:txBody>
          <a:bodyPr/>
          <a:lstStyle>
            <a:lvl1pPr marL="0" indent="0" algn="ctr">
              <a:buNone/>
              <a:defRPr>
                <a:solidFill>
                  <a:schemeClr val="tx2">
                    <a:lumMod val="50000"/>
                  </a:schemeClr>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66251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9503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 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1FD4580-B741-442B-8F45-7363BA70CB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54" y="3023844"/>
            <a:ext cx="9061103" cy="3814061"/>
          </a:xfrm>
          <a:prstGeom prst="rect">
            <a:avLst/>
          </a:prstGeom>
        </p:spPr>
      </p:pic>
      <p:sp>
        <p:nvSpPr>
          <p:cNvPr id="3" name="Text Placeholder 2"/>
          <p:cNvSpPr>
            <a:spLocks noGrp="1"/>
          </p:cNvSpPr>
          <p:nvPr>
            <p:ph type="body" idx="1"/>
          </p:nvPr>
        </p:nvSpPr>
        <p:spPr>
          <a:xfrm>
            <a:off x="800100" y="3298376"/>
            <a:ext cx="7547372" cy="1533002"/>
          </a:xfrm>
        </p:spPr>
        <p:txBody>
          <a:bodyPr lIns="0" tIns="0" rIns="0" bIns="0"/>
          <a:lstStyle>
            <a:lvl1pPr marL="0" indent="0" algn="l">
              <a:buNone/>
              <a:defRPr sz="24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D18C685A-AF05-487F-BDC4-E0027061E78B}"/>
              </a:ext>
            </a:extLst>
          </p:cNvPr>
          <p:cNvSpPr>
            <a:spLocks noGrp="1"/>
          </p:cNvSpPr>
          <p:nvPr>
            <p:ph type="title"/>
          </p:nvPr>
        </p:nvSpPr>
        <p:spPr>
          <a:xfrm>
            <a:off x="800101" y="1017317"/>
            <a:ext cx="7547372" cy="1756027"/>
          </a:xfrm>
        </p:spPr>
        <p:txBody>
          <a:bodyPr/>
          <a:lstStyle/>
          <a:p>
            <a:r>
              <a:rPr lang="en-US"/>
              <a:t>Click to edit Master title style</a:t>
            </a:r>
          </a:p>
        </p:txBody>
      </p:sp>
      <p:sp>
        <p:nvSpPr>
          <p:cNvPr id="6" name="Rectangle 5">
            <a:extLst>
              <a:ext uri="{FF2B5EF4-FFF2-40B4-BE49-F238E27FC236}">
                <a16:creationId xmlns:a16="http://schemas.microsoft.com/office/drawing/2014/main" id="{0EED798E-0F13-41D5-9F7D-521AF44734DA}"/>
              </a:ext>
            </a:extLst>
          </p:cNvPr>
          <p:cNvSpPr/>
          <p:nvPr/>
        </p:nvSpPr>
        <p:spPr>
          <a:xfrm>
            <a:off x="809553" y="2860553"/>
            <a:ext cx="1371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1731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2228568"/>
            <a:ext cx="3502596" cy="4286532"/>
          </a:xfrm>
        </p:spPr>
        <p:txBody>
          <a:bodyPr anchor="t" anchorCtr="0"/>
          <a:lstStyle>
            <a:lvl1pPr>
              <a:lnSpc>
                <a:spcPct val="90000"/>
              </a:lnSpc>
              <a:defRPr sz="1800"/>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4876" y="2228568"/>
            <a:ext cx="3502596" cy="4286532"/>
          </a:xfrm>
        </p:spPr>
        <p:txBody>
          <a:bodyPr anchor="t" anchorCtr="0"/>
          <a:lstStyle>
            <a:lvl1pPr>
              <a:lnSpc>
                <a:spcPct val="90000"/>
              </a:lnSpc>
              <a:defRPr sz="1800"/>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p:nvPr>
        </p:nvSpPr>
        <p:spPr>
          <a:xfrm>
            <a:off x="800101" y="355078"/>
            <a:ext cx="7547372" cy="1272756"/>
          </a:xfrm>
        </p:spPr>
        <p:txBody>
          <a:bodyPr/>
          <a:lstStyle/>
          <a:p>
            <a:r>
              <a:rPr lang="en-US"/>
              <a:t>Click to edit Master title style</a:t>
            </a:r>
          </a:p>
        </p:txBody>
      </p:sp>
    </p:spTree>
    <p:extLst>
      <p:ext uri="{BB962C8B-B14F-4D97-AF65-F5344CB8AC3E}">
        <p14:creationId xmlns:p14="http://schemas.microsoft.com/office/powerpoint/2010/main" val="178719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1" y="1949373"/>
            <a:ext cx="3402806" cy="806904"/>
          </a:xfrm>
        </p:spPr>
        <p:txBody>
          <a:bodyPr anchor="b"/>
          <a:lstStyle>
            <a:lvl1pPr marL="0" indent="0" algn="l">
              <a:lnSpc>
                <a:spcPct val="80000"/>
              </a:lnSpc>
              <a:spcBef>
                <a:spcPts val="0"/>
              </a:spcBef>
              <a:buNone/>
              <a:defRPr sz="2100" b="1">
                <a:solidFill>
                  <a:schemeClr val="bg1">
                    <a:lumMod val="8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1" y="2874659"/>
            <a:ext cx="3402806" cy="3608620"/>
          </a:xfr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43476" y="1938489"/>
            <a:ext cx="3420836" cy="817789"/>
          </a:xfrm>
        </p:spPr>
        <p:txBody>
          <a:bodyPr vert="horz" lIns="0" tIns="0" rIns="0" bIns="0" rtlCol="0" anchor="b" anchorCtr="0">
            <a:noAutofit/>
          </a:bodyPr>
          <a:lstStyle>
            <a:lvl1pPr marL="0" indent="0">
              <a:lnSpc>
                <a:spcPct val="80000"/>
              </a:lnSpc>
              <a:spcBef>
                <a:spcPts val="0"/>
              </a:spcBef>
              <a:buNone/>
              <a:defRPr lang="en-US" sz="2100" b="1" dirty="0">
                <a:solidFill>
                  <a:schemeClr val="bg1">
                    <a:lumMod val="8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buNone/>
            </a:pPr>
            <a:r>
              <a:rPr lang="en-US"/>
              <a:t>Click to edit Master text styles</a:t>
            </a:r>
          </a:p>
        </p:txBody>
      </p:sp>
      <p:sp>
        <p:nvSpPr>
          <p:cNvPr id="6" name="Content Placeholder 5"/>
          <p:cNvSpPr>
            <a:spLocks noGrp="1"/>
          </p:cNvSpPr>
          <p:nvPr>
            <p:ph sz="quarter" idx="4"/>
          </p:nvPr>
        </p:nvSpPr>
        <p:spPr>
          <a:xfrm>
            <a:off x="4943476" y="2874659"/>
            <a:ext cx="3401568" cy="3640442"/>
          </a:xfr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p:nvPr>
        </p:nvSpPr>
        <p:spPr>
          <a:xfrm>
            <a:off x="800101" y="355078"/>
            <a:ext cx="7547372" cy="1272756"/>
          </a:xfrm>
        </p:spPr>
        <p:txBody>
          <a:bodyPr vert="horz" lIns="0" tIns="0" rIns="0" bIns="0" rtlCol="0" anchor="b" anchorCtr="0">
            <a:noAutofit/>
          </a:bodyPr>
          <a:lstStyle>
            <a:lvl1pPr>
              <a:defRPr lang="en-US"/>
            </a:lvl1pPr>
          </a:lstStyle>
          <a:p>
            <a:pPr lvl="0"/>
            <a:r>
              <a:rPr lang="en-US"/>
              <a:t>Click to edit Master title style</a:t>
            </a:r>
          </a:p>
        </p:txBody>
      </p:sp>
    </p:spTree>
    <p:extLst>
      <p:ext uri="{BB962C8B-B14F-4D97-AF65-F5344CB8AC3E}">
        <p14:creationId xmlns:p14="http://schemas.microsoft.com/office/powerpoint/2010/main" val="252815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0101" y="355078"/>
            <a:ext cx="7547372" cy="1272756"/>
          </a:xfrm>
        </p:spPr>
        <p:txBody>
          <a:bodyPr/>
          <a:lstStyle/>
          <a:p>
            <a:r>
              <a:rPr lang="en-US"/>
              <a:t>Click to edit Master title style</a:t>
            </a:r>
          </a:p>
        </p:txBody>
      </p:sp>
    </p:spTree>
    <p:extLst>
      <p:ext uri="{BB962C8B-B14F-4D97-AF65-F5344CB8AC3E}">
        <p14:creationId xmlns:p14="http://schemas.microsoft.com/office/powerpoint/2010/main" val="351496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7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4C8B7-E3DE-4FF2-A95C-6EF26B46BA5D}"/>
              </a:ext>
            </a:extLst>
          </p:cNvPr>
          <p:cNvSpPr/>
          <p:nvPr/>
        </p:nvSpPr>
        <p:spPr>
          <a:xfrm>
            <a:off x="-1" y="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1368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02B8-C24E-459A-BF60-3329F2C395D9}"/>
              </a:ext>
            </a:extLst>
          </p:cNvPr>
          <p:cNvSpPr>
            <a:spLocks noGrp="1"/>
          </p:cNvSpPr>
          <p:nvPr>
            <p:ph type="title"/>
          </p:nvPr>
        </p:nvSpPr>
        <p:spPr>
          <a:xfrm>
            <a:off x="800101" y="355078"/>
            <a:ext cx="7547372" cy="1272756"/>
          </a:xfrm>
        </p:spPr>
        <p:txBody>
          <a:bodyPr vert="horz" lIns="0" tIns="0" rIns="0" bIns="0" rtlCol="0" anchor="b" anchorCtr="0">
            <a:noAutofit/>
          </a:bodyPr>
          <a:lstStyle>
            <a:lvl1pPr algn="l">
              <a:defRPr lang="en-US"/>
            </a:lvl1pPr>
          </a:lstStyle>
          <a:p>
            <a:pPr lvl="0"/>
            <a:r>
              <a:rPr lang="en-US"/>
              <a:t>Click to edit Master title style</a:t>
            </a:r>
          </a:p>
        </p:txBody>
      </p:sp>
      <p:sp>
        <p:nvSpPr>
          <p:cNvPr id="9" name="Text Placeholder 8">
            <a:extLst>
              <a:ext uri="{FF2B5EF4-FFF2-40B4-BE49-F238E27FC236}">
                <a16:creationId xmlns:a16="http://schemas.microsoft.com/office/drawing/2014/main" id="{17B51F18-4389-423C-83FA-B3547BD9808A}"/>
              </a:ext>
            </a:extLst>
          </p:cNvPr>
          <p:cNvSpPr>
            <a:spLocks noGrp="1"/>
          </p:cNvSpPr>
          <p:nvPr>
            <p:ph type="body" sz="quarter" idx="13"/>
          </p:nvPr>
        </p:nvSpPr>
        <p:spPr>
          <a:xfrm>
            <a:off x="4212772" y="2228569"/>
            <a:ext cx="4762919" cy="4286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1B35F952-6A35-4BAF-A7DB-A4486D42B575}"/>
              </a:ext>
            </a:extLst>
          </p:cNvPr>
          <p:cNvSpPr>
            <a:spLocks noGrp="1"/>
          </p:cNvSpPr>
          <p:nvPr>
            <p:ph type="pic" sz="quarter" idx="14"/>
          </p:nvPr>
        </p:nvSpPr>
        <p:spPr>
          <a:xfrm>
            <a:off x="800099" y="2228569"/>
            <a:ext cx="3232548" cy="3857625"/>
          </a:xfrm>
          <a:pattFill prst="pct90">
            <a:fgClr>
              <a:schemeClr val="tx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07123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9">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212772" y="2023791"/>
            <a:ext cx="4612193" cy="812800"/>
          </a:xfrm>
        </p:spPr>
        <p:txBody>
          <a:bodyPr anchor="b" anchorCtr="0">
            <a:noAutofit/>
          </a:bodyPr>
          <a:lstStyle>
            <a:lvl1pPr marL="0" indent="0" algn="l">
              <a:buNone/>
              <a:defRPr sz="1800" b="1">
                <a:solidFill>
                  <a:schemeClr val="bg1">
                    <a:lumMod val="8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12772" y="2984546"/>
            <a:ext cx="4612193" cy="3857625"/>
          </a:xfrm>
        </p:spPr>
        <p:txBody>
          <a:bodyPr anchor="t" anchorCtr="0">
            <a:noAutofit/>
          </a:bodyPr>
          <a:lstStyle>
            <a:lvl2pPr marL="342900" indent="-171450">
              <a:defRPr/>
            </a:lvl2pPr>
            <a:lvl3pPr marL="514350" indent="-171450">
              <a:defRPr/>
            </a:lvl3pPr>
            <a:lvl4pPr marL="685800" indent="-171450">
              <a:defRPr/>
            </a:lvl4pPr>
            <a:lvl5pPr marL="8572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F2E0844B-EDCE-403C-8F9D-B2D645886C1C}"/>
              </a:ext>
            </a:extLst>
          </p:cNvPr>
          <p:cNvSpPr>
            <a:spLocks noGrp="1"/>
          </p:cNvSpPr>
          <p:nvPr>
            <p:ph type="pic" sz="quarter" idx="13"/>
          </p:nvPr>
        </p:nvSpPr>
        <p:spPr>
          <a:xfrm>
            <a:off x="800100" y="2228569"/>
            <a:ext cx="3232547" cy="3857625"/>
          </a:xfrm>
          <a:pattFill prst="pct90">
            <a:fgClr>
              <a:schemeClr val="tx1"/>
            </a:fgClr>
            <a:bgClr>
              <a:schemeClr val="bg1"/>
            </a:bgClr>
          </a:pattFill>
        </p:spPr>
        <p:txBody>
          <a:bodyPr/>
          <a:lstStyle/>
          <a:p>
            <a:r>
              <a:rPr lang="en-US"/>
              <a:t>Click icon to add picture</a:t>
            </a:r>
          </a:p>
        </p:txBody>
      </p:sp>
      <p:sp>
        <p:nvSpPr>
          <p:cNvPr id="12" name="Title 11">
            <a:extLst>
              <a:ext uri="{FF2B5EF4-FFF2-40B4-BE49-F238E27FC236}">
                <a16:creationId xmlns:a16="http://schemas.microsoft.com/office/drawing/2014/main" id="{F750CC80-A3A7-4184-A0A3-A78FA977ABEF}"/>
              </a:ext>
            </a:extLst>
          </p:cNvPr>
          <p:cNvSpPr>
            <a:spLocks noGrp="1"/>
          </p:cNvSpPr>
          <p:nvPr>
            <p:ph type="title"/>
          </p:nvPr>
        </p:nvSpPr>
        <p:spPr>
          <a:xfrm>
            <a:off x="800101" y="355078"/>
            <a:ext cx="7547372" cy="1272756"/>
          </a:xfrm>
        </p:spPr>
        <p:txBody>
          <a:bodyPr vert="horz" lIns="0" tIns="0" rIns="0" bIns="0" rtlCol="0" anchor="b" anchorCtr="0">
            <a:noAutofit/>
          </a:bodyPr>
          <a:lstStyle>
            <a:lvl1pPr algn="l">
              <a:defRPr lang="en-US" dirty="0"/>
            </a:lvl1pPr>
          </a:lstStyle>
          <a:p>
            <a:pPr lvl="0"/>
            <a:r>
              <a:rPr lang="en-US"/>
              <a:t>Click to edit Master title style</a:t>
            </a:r>
          </a:p>
        </p:txBody>
      </p:sp>
    </p:spTree>
    <p:extLst>
      <p:ext uri="{BB962C8B-B14F-4D97-AF65-F5344CB8AC3E}">
        <p14:creationId xmlns:p14="http://schemas.microsoft.com/office/powerpoint/2010/main" val="23422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B9AA46-E27C-49B7-B52A-1D2CAB27054F}"/>
              </a:ext>
            </a:extLst>
          </p:cNvPr>
          <p:cNvSpPr/>
          <p:nvPr/>
        </p:nvSpPr>
        <p:spPr>
          <a:xfrm>
            <a:off x="-1" y="0"/>
            <a:ext cx="257176"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809553" y="355078"/>
            <a:ext cx="7547372" cy="1272756"/>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809553" y="2248664"/>
            <a:ext cx="7547372" cy="351500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F7CF70C8-0AEC-4AD2-AD31-2A6E9D6584B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72431" y="5124325"/>
            <a:ext cx="3974684" cy="1673051"/>
          </a:xfrm>
          <a:prstGeom prst="rect">
            <a:avLst/>
          </a:prstGeom>
        </p:spPr>
      </p:pic>
      <p:sp>
        <p:nvSpPr>
          <p:cNvPr id="11" name="Rectangle 10">
            <a:extLst>
              <a:ext uri="{FF2B5EF4-FFF2-40B4-BE49-F238E27FC236}">
                <a16:creationId xmlns:a16="http://schemas.microsoft.com/office/drawing/2014/main" id="{B70B6714-A342-46BB-9C49-060ABC6EF4F4}"/>
              </a:ext>
            </a:extLst>
          </p:cNvPr>
          <p:cNvSpPr/>
          <p:nvPr/>
        </p:nvSpPr>
        <p:spPr>
          <a:xfrm>
            <a:off x="809553" y="1719274"/>
            <a:ext cx="1371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877906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Lst>
  <p:txStyles>
    <p:titleStyle>
      <a:lvl1pPr algn="l" defTabSz="685800" rtl="0" eaLnBrk="1" latinLnBrk="0" hangingPunct="1">
        <a:lnSpc>
          <a:spcPct val="90000"/>
        </a:lnSpc>
        <a:spcBef>
          <a:spcPct val="0"/>
        </a:spcBef>
        <a:buNone/>
        <a:defRPr sz="3000" b="1" kern="1200">
          <a:solidFill>
            <a:schemeClr val="bg1"/>
          </a:solidFill>
          <a:latin typeface="Corbel" panose="020B0503020204020204" pitchFamily="34" charset="0"/>
          <a:ea typeface="+mj-ea"/>
          <a:cs typeface="+mj-cs"/>
        </a:defRPr>
      </a:lvl1pPr>
    </p:titleStyle>
    <p:bodyStyle>
      <a:lvl1pPr marL="137160" indent="-137160" algn="l" defTabSz="685800" rtl="0" eaLnBrk="1" latinLnBrk="0" hangingPunct="1">
        <a:lnSpc>
          <a:spcPct val="90000"/>
        </a:lnSpc>
        <a:spcBef>
          <a:spcPts val="600"/>
        </a:spcBef>
        <a:buFont typeface="Arial" panose="020B0604020202020204" pitchFamily="34" charset="0"/>
        <a:buChar char="•"/>
        <a:defRPr sz="1800" kern="1200">
          <a:solidFill>
            <a:schemeClr val="bg1"/>
          </a:solidFill>
          <a:latin typeface="+mn-lt"/>
          <a:ea typeface="+mn-ea"/>
          <a:cs typeface="+mn-cs"/>
        </a:defRPr>
      </a:lvl1pPr>
      <a:lvl2pPr marL="274320" indent="-137160" algn="l" defTabSz="685800" rtl="0" eaLnBrk="1" latinLnBrk="0" hangingPunct="1">
        <a:lnSpc>
          <a:spcPct val="90000"/>
        </a:lnSpc>
        <a:spcBef>
          <a:spcPts val="300"/>
        </a:spcBef>
        <a:buFont typeface="Arial" panose="020B0604020202020204" pitchFamily="34" charset="0"/>
        <a:buChar char="•"/>
        <a:defRPr sz="1650" kern="1200">
          <a:solidFill>
            <a:schemeClr val="bg1"/>
          </a:solidFill>
          <a:latin typeface="+mn-lt"/>
          <a:ea typeface="+mn-ea"/>
          <a:cs typeface="+mn-cs"/>
        </a:defRPr>
      </a:lvl2pPr>
      <a:lvl3pPr marL="411480" indent="-137160" algn="l" defTabSz="685800" rtl="0" eaLnBrk="1" latinLnBrk="0" hangingPunct="1">
        <a:lnSpc>
          <a:spcPct val="90000"/>
        </a:lnSpc>
        <a:spcBef>
          <a:spcPts val="300"/>
        </a:spcBef>
        <a:buFont typeface="Arial" panose="020B0604020202020204" pitchFamily="34" charset="0"/>
        <a:buChar char="•"/>
        <a:defRPr sz="1500" kern="1200">
          <a:solidFill>
            <a:schemeClr val="bg1"/>
          </a:solidFill>
          <a:latin typeface="+mn-lt"/>
          <a:ea typeface="+mn-ea"/>
          <a:cs typeface="+mn-cs"/>
        </a:defRPr>
      </a:lvl3pPr>
      <a:lvl4pPr marL="548640" indent="-137160" algn="l" defTabSz="685800" rtl="0" eaLnBrk="1" latinLnBrk="0" hangingPunct="1">
        <a:lnSpc>
          <a:spcPct val="90000"/>
        </a:lnSpc>
        <a:spcBef>
          <a:spcPts val="300"/>
        </a:spcBef>
        <a:buFont typeface="Arial" panose="020B0604020202020204" pitchFamily="34" charset="0"/>
        <a:buChar char="•"/>
        <a:defRPr sz="1500" kern="1200">
          <a:solidFill>
            <a:schemeClr val="bg1"/>
          </a:solidFill>
          <a:latin typeface="+mn-lt"/>
          <a:ea typeface="+mn-ea"/>
          <a:cs typeface="+mn-cs"/>
        </a:defRPr>
      </a:lvl4pPr>
      <a:lvl5pPr marL="685800" indent="-137160" algn="l" defTabSz="685800" rtl="0" eaLnBrk="1" latinLnBrk="0" hangingPunct="1">
        <a:lnSpc>
          <a:spcPct val="90000"/>
        </a:lnSpc>
        <a:spcBef>
          <a:spcPts val="300"/>
        </a:spcBef>
        <a:buFont typeface="Arial" panose="020B0604020202020204" pitchFamily="34" charset="0"/>
        <a:buChar char="•"/>
        <a:defRPr sz="15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16">
          <p15:clr>
            <a:srgbClr val="F26B43"/>
          </p15:clr>
        </p15:guide>
        <p15:guide id="4" pos="672">
          <p15:clr>
            <a:srgbClr val="F26B43"/>
          </p15:clr>
        </p15:guide>
        <p15:guide id="5" pos="1122">
          <p15:clr>
            <a:srgbClr val="F26B43"/>
          </p15:clr>
        </p15:guide>
        <p15:guide id="6" pos="1575">
          <p15:clr>
            <a:srgbClr val="F26B43"/>
          </p15:clr>
        </p15:guide>
        <p15:guide id="7" pos="2028">
          <p15:clr>
            <a:srgbClr val="F26B43"/>
          </p15:clr>
        </p15:guide>
        <p15:guide id="8" pos="2481">
          <p15:clr>
            <a:srgbClr val="F26B43"/>
          </p15:clr>
        </p15:guide>
        <p15:guide id="9" pos="2934">
          <p15:clr>
            <a:srgbClr val="F26B43"/>
          </p15:clr>
        </p15:guide>
        <p15:guide id="10" pos="3387">
          <p15:clr>
            <a:srgbClr val="F26B43"/>
          </p15:clr>
        </p15:guide>
        <p15:guide id="11" pos="3840">
          <p15:clr>
            <a:srgbClr val="F26B43"/>
          </p15:clr>
        </p15:guide>
        <p15:guide id="12" pos="4293">
          <p15:clr>
            <a:srgbClr val="F26B43"/>
          </p15:clr>
        </p15:guide>
        <p15:guide id="13" pos="4746">
          <p15:clr>
            <a:srgbClr val="F26B43"/>
          </p15:clr>
        </p15:guide>
        <p15:guide id="14" pos="5199">
          <p15:clr>
            <a:srgbClr val="F26B43"/>
          </p15:clr>
        </p15:guide>
        <p15:guide id="15" pos="5652">
          <p15:clr>
            <a:srgbClr val="F26B43"/>
          </p15:clr>
        </p15:guide>
        <p15:guide id="16" pos="6105">
          <p15:clr>
            <a:srgbClr val="F26B43"/>
          </p15:clr>
        </p15:guide>
        <p15:guide id="17" pos="6558">
          <p15:clr>
            <a:srgbClr val="F26B43"/>
          </p15:clr>
        </p15:guide>
        <p15:guide id="18" pos="7011">
          <p15:clr>
            <a:srgbClr val="F26B43"/>
          </p15:clr>
        </p15:guide>
        <p15:guide id="19" pos="7464">
          <p15:clr>
            <a:srgbClr val="F26B43"/>
          </p15:clr>
        </p15:guide>
        <p15:guide id="20" orient="horz">
          <p15:clr>
            <a:srgbClr val="F26B43"/>
          </p15:clr>
        </p15:guide>
        <p15:guide id="21" orient="horz" pos="4320">
          <p15:clr>
            <a:srgbClr val="F26B43"/>
          </p15:clr>
        </p15:guide>
        <p15:guide id="22" orient="horz" pos="216">
          <p15:clr>
            <a:srgbClr val="F26B43"/>
          </p15:clr>
        </p15:guide>
        <p15:guide id="23" orient="horz" pos="696">
          <p15:clr>
            <a:srgbClr val="F26B43"/>
          </p15:clr>
        </p15:guide>
        <p15:guide id="24" orient="horz" pos="1188">
          <p15:clr>
            <a:srgbClr val="F26B43"/>
          </p15:clr>
        </p15:guide>
        <p15:guide id="25" orient="horz" pos="1674">
          <p15:clr>
            <a:srgbClr val="F26B43"/>
          </p15:clr>
        </p15:guide>
        <p15:guide id="26" orient="horz" pos="2160">
          <p15:clr>
            <a:srgbClr val="F26B43"/>
          </p15:clr>
        </p15:guide>
        <p15:guide id="27" orient="horz" pos="2646">
          <p15:clr>
            <a:srgbClr val="F26B43"/>
          </p15:clr>
        </p15:guide>
        <p15:guide id="28" orient="horz" pos="3132">
          <p15:clr>
            <a:srgbClr val="F26B43"/>
          </p15:clr>
        </p15:guide>
        <p15:guide id="29" orient="horz" pos="3618">
          <p15:clr>
            <a:srgbClr val="F26B43"/>
          </p15:clr>
        </p15:guide>
        <p15:guide id="30" orient="horz" pos="4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sfspartners.wsu.edu/one-big-beautiful-bill-act/"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hyperlink" Target="https://financialaid.wsu.edu/2025/11/10/one-big-beautiful-bill-act-2026-27-changes-to-federal-financial-ai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a:latin typeface="Corbel"/>
              </a:rPr>
              <a:t>Impact of the One Big Beautiful Bill Act </a:t>
            </a:r>
            <a:r>
              <a:rPr lang="en-US">
                <a:latin typeface="Corbel"/>
              </a:rPr>
              <a:t>(OBBBA) </a:t>
            </a:r>
            <a:r>
              <a:rPr>
                <a:latin typeface="Corbel"/>
              </a:rPr>
              <a:t>on Financial Aid for </a:t>
            </a:r>
            <a:r>
              <a:rPr lang="en-US">
                <a:latin typeface="Corbel"/>
              </a:rPr>
              <a:t>Grad &amp; </a:t>
            </a:r>
            <a:r>
              <a:rPr>
                <a:latin typeface="Corbel"/>
              </a:rPr>
              <a:t>Professional Programs</a:t>
            </a:r>
          </a:p>
        </p:txBody>
      </p:sp>
      <p:sp>
        <p:nvSpPr>
          <p:cNvPr id="3" name="Subtitle 2"/>
          <p:cNvSpPr>
            <a:spLocks noGrp="1"/>
          </p:cNvSpPr>
          <p:nvPr>
            <p:ph type="subTitle" idx="1"/>
          </p:nvPr>
        </p:nvSpPr>
        <p:spPr/>
        <p:txBody>
          <a:bodyPr/>
          <a:lstStyle/>
          <a:p>
            <a:pPr algn="ctr"/>
            <a:r>
              <a:t>by </a:t>
            </a:r>
            <a:r>
              <a:rPr lang="en-US"/>
              <a:t>SFS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9620-6E15-C384-3712-A0824090E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093C7-5AFB-A8B0-B362-3A8EA8161EF6}"/>
              </a:ext>
            </a:extLst>
          </p:cNvPr>
          <p:cNvSpPr>
            <a:spLocks noGrp="1"/>
          </p:cNvSpPr>
          <p:nvPr>
            <p:ph type="title"/>
          </p:nvPr>
        </p:nvSpPr>
        <p:spPr/>
        <p:txBody>
          <a:bodyPr/>
          <a:lstStyle/>
          <a:p>
            <a:r>
              <a:rPr lang="en-US">
                <a:latin typeface="Corbel"/>
              </a:rPr>
              <a:t>Important Terminology</a:t>
            </a:r>
            <a:endParaRPr lang="en-US"/>
          </a:p>
        </p:txBody>
      </p:sp>
      <p:sp>
        <p:nvSpPr>
          <p:cNvPr id="3" name="Content Placeholder 2">
            <a:extLst>
              <a:ext uri="{FF2B5EF4-FFF2-40B4-BE49-F238E27FC236}">
                <a16:creationId xmlns:a16="http://schemas.microsoft.com/office/drawing/2014/main" id="{D37EC967-9D40-A79F-9C5A-0554DD4DD98E}"/>
              </a:ext>
            </a:extLst>
          </p:cNvPr>
          <p:cNvSpPr>
            <a:spLocks noGrp="1"/>
          </p:cNvSpPr>
          <p:nvPr>
            <p:ph idx="1"/>
          </p:nvPr>
        </p:nvSpPr>
        <p:spPr/>
        <p:txBody>
          <a:bodyPr/>
          <a:lstStyle/>
          <a:p>
            <a:r>
              <a:rPr lang="en-US" sz="2200" b="1"/>
              <a:t>Established Borrower</a:t>
            </a:r>
            <a:r>
              <a:rPr lang="en-US" sz="2200"/>
              <a:t>: A student who has borrowed student loans before July 1, 2026, or had loans borrowed on their behalf.</a:t>
            </a:r>
          </a:p>
          <a:p>
            <a:r>
              <a:rPr lang="en-US" sz="2200" b="1"/>
              <a:t>New Borrower</a:t>
            </a:r>
            <a:r>
              <a:rPr lang="en-US" sz="2200"/>
              <a:t>: A student who has not borrowed student loans before July 1, 2026, or had loans borrowed on their behalf.</a:t>
            </a:r>
          </a:p>
        </p:txBody>
      </p:sp>
    </p:spTree>
    <p:extLst>
      <p:ext uri="{BB962C8B-B14F-4D97-AF65-F5344CB8AC3E}">
        <p14:creationId xmlns:p14="http://schemas.microsoft.com/office/powerpoint/2010/main" val="333900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5DC4-1C08-1A38-32D2-5C1F463E4E38}"/>
              </a:ext>
            </a:extLst>
          </p:cNvPr>
          <p:cNvSpPr>
            <a:spLocks noGrp="1"/>
          </p:cNvSpPr>
          <p:nvPr>
            <p:ph type="title"/>
          </p:nvPr>
        </p:nvSpPr>
        <p:spPr/>
        <p:txBody>
          <a:bodyPr/>
          <a:lstStyle/>
          <a:p>
            <a:r>
              <a:rPr lang="en-US">
                <a:latin typeface="Corbel"/>
              </a:rPr>
              <a:t>Professional Student</a:t>
            </a:r>
            <a:endParaRPr lang="en-US"/>
          </a:p>
        </p:txBody>
      </p:sp>
      <p:sp>
        <p:nvSpPr>
          <p:cNvPr id="3" name="Content Placeholder 2">
            <a:extLst>
              <a:ext uri="{FF2B5EF4-FFF2-40B4-BE49-F238E27FC236}">
                <a16:creationId xmlns:a16="http://schemas.microsoft.com/office/drawing/2014/main" id="{C90AA4D1-EC74-E9CE-C850-243E93801A97}"/>
              </a:ext>
            </a:extLst>
          </p:cNvPr>
          <p:cNvSpPr>
            <a:spLocks noGrp="1"/>
          </p:cNvSpPr>
          <p:nvPr>
            <p:ph idx="1"/>
          </p:nvPr>
        </p:nvSpPr>
        <p:spPr>
          <a:xfrm>
            <a:off x="673366" y="2112477"/>
            <a:ext cx="8169941" cy="4653141"/>
          </a:xfrm>
        </p:spPr>
        <p:txBody>
          <a:bodyPr/>
          <a:lstStyle/>
          <a:p>
            <a:pPr marL="0" indent="0">
              <a:buNone/>
            </a:pPr>
            <a:r>
              <a:rPr lang="en-US">
                <a:latin typeface="Corbel"/>
                <a:ea typeface="Open Sans"/>
                <a:cs typeface="Open Sans"/>
              </a:rPr>
              <a:t>Proposed Definition:</a:t>
            </a:r>
            <a:endParaRPr lang="en-US"/>
          </a:p>
          <a:p>
            <a:pPr>
              <a:buNone/>
            </a:pPr>
            <a:r>
              <a:rPr lang="en-US" sz="1200">
                <a:latin typeface="Open Sans"/>
                <a:ea typeface="Open Sans"/>
                <a:cs typeface="Open Sans"/>
              </a:rPr>
              <a:t>"</a:t>
            </a:r>
            <a:r>
              <a:rPr lang="en-US" sz="1200" i="1">
                <a:latin typeface="Open Sans"/>
                <a:ea typeface="Open Sans"/>
                <a:cs typeface="Open Sans"/>
              </a:rPr>
              <a:t>Professional student</a:t>
            </a:r>
            <a:r>
              <a:rPr lang="en-US" sz="1200">
                <a:latin typeface="Open Sans"/>
                <a:ea typeface="Open Sans"/>
                <a:cs typeface="Open Sans"/>
              </a:rPr>
              <a:t>: A student enrolled in a program of study that awards a professional degree upon completion of the program;</a:t>
            </a:r>
            <a:endParaRPr lang="en-US"/>
          </a:p>
          <a:p>
            <a:pPr>
              <a:buNone/>
            </a:pPr>
            <a:r>
              <a:rPr lang="en-US" sz="1200">
                <a:latin typeface="Open Sans"/>
                <a:ea typeface="Open Sans"/>
                <a:cs typeface="Open Sans"/>
              </a:rPr>
              <a:t>(1) A professional degree is a degree that:</a:t>
            </a:r>
            <a:endParaRPr lang="en-US"/>
          </a:p>
          <a:p>
            <a:pPr>
              <a:buNone/>
            </a:pPr>
            <a:r>
              <a:rPr lang="en-US" sz="1200">
                <a:latin typeface="Open Sans"/>
                <a:ea typeface="Open Sans"/>
                <a:cs typeface="Open Sans"/>
              </a:rPr>
              <a:t> (</a:t>
            </a:r>
            <a:r>
              <a:rPr lang="en-US" sz="1200" err="1">
                <a:latin typeface="Open Sans"/>
                <a:ea typeface="Open Sans"/>
                <a:cs typeface="Open Sans"/>
              </a:rPr>
              <a:t>i</a:t>
            </a:r>
            <a:r>
              <a:rPr lang="en-US" sz="1200">
                <a:latin typeface="Open Sans"/>
                <a:ea typeface="Open Sans"/>
                <a:cs typeface="Open Sans"/>
              </a:rPr>
              <a:t>) Signifies both completion of the academic requirements for beginning practice in a given profession, and a level of professional skill beyond that normally required for a bachelor's degree;</a:t>
            </a:r>
            <a:endParaRPr lang="en-US"/>
          </a:p>
          <a:p>
            <a:pPr>
              <a:buNone/>
            </a:pPr>
            <a:r>
              <a:rPr lang="en-US" sz="1200">
                <a:latin typeface="Open Sans"/>
                <a:ea typeface="Open Sans"/>
                <a:cs typeface="Open Sans"/>
              </a:rPr>
              <a:t> (ii) Is generally at the doctoral level, and that requires at least six academic years of postsecondary education coursework for completion, including at least two years of post-baccalaureate level coursework;</a:t>
            </a:r>
            <a:endParaRPr lang="en-US"/>
          </a:p>
          <a:p>
            <a:pPr>
              <a:buNone/>
            </a:pPr>
            <a:r>
              <a:rPr lang="en-US" sz="1200">
                <a:latin typeface="Open Sans"/>
                <a:ea typeface="Open Sans"/>
                <a:cs typeface="Open Sans"/>
              </a:rPr>
              <a:t>(iii) Generally requires professional licensure to begin practice; and</a:t>
            </a:r>
            <a:endParaRPr lang="en-US"/>
          </a:p>
          <a:p>
            <a:pPr>
              <a:buNone/>
            </a:pPr>
            <a:r>
              <a:rPr lang="en-US" sz="1200">
                <a:latin typeface="Open Sans"/>
                <a:ea typeface="Open Sans"/>
                <a:cs typeface="Open Sans"/>
              </a:rPr>
              <a:t>(iv) Includes a four-digit program CIP code, as assigned by the institution or determined by the Secretary, in the same intermediate group as the fields listed in paragraph (2)(</a:t>
            </a:r>
            <a:r>
              <a:rPr lang="en-US" sz="1200" err="1">
                <a:latin typeface="Open Sans"/>
                <a:ea typeface="Open Sans"/>
                <a:cs typeface="Open Sans"/>
              </a:rPr>
              <a:t>i</a:t>
            </a:r>
            <a:r>
              <a:rPr lang="en-US" sz="1200">
                <a:latin typeface="Open Sans"/>
                <a:ea typeface="Open Sans"/>
                <a:cs typeface="Open Sans"/>
              </a:rPr>
              <a:t>) of this definition.</a:t>
            </a:r>
            <a:endParaRPr lang="en-US"/>
          </a:p>
          <a:p>
            <a:pPr>
              <a:buNone/>
            </a:pPr>
            <a:r>
              <a:rPr lang="en-US" sz="1200">
                <a:latin typeface="Open Sans"/>
                <a:ea typeface="Open Sans"/>
                <a:cs typeface="Open Sans"/>
              </a:rPr>
              <a:t>(2) A professional degree may be awarded in the following fields:</a:t>
            </a:r>
            <a:endParaRPr lang="en-US"/>
          </a:p>
          <a:p>
            <a:pPr>
              <a:buNone/>
            </a:pPr>
            <a:r>
              <a:rPr lang="en-US" sz="1200">
                <a:latin typeface="Open Sans"/>
                <a:ea typeface="Open Sans"/>
                <a:cs typeface="Open Sans"/>
              </a:rPr>
              <a:t> (</a:t>
            </a:r>
            <a:r>
              <a:rPr lang="en-US" sz="1200" err="1">
                <a:latin typeface="Open Sans"/>
                <a:ea typeface="Open Sans"/>
                <a:cs typeface="Open Sans"/>
              </a:rPr>
              <a:t>i</a:t>
            </a:r>
            <a:r>
              <a:rPr lang="en-US" sz="1200">
                <a:latin typeface="Open Sans"/>
                <a:ea typeface="Open Sans"/>
                <a:cs typeface="Open Sans"/>
              </a:rPr>
              <a:t>) Pharmacy (Pharm.D.), Dentistry (D.D.S. or D.M.D.), Veterinary Medicine (D.V.M.), Chiropractic (D.C. or D.C.M.), Law (L.L.B. or J.D.), Medicine (M.D.), Optometry (O.D.), Osteopathic Medicine (D.O.), Podiatry (D.P.M., D.P., or </a:t>
            </a:r>
            <a:r>
              <a:rPr lang="en-US" sz="1200" err="1">
                <a:latin typeface="Open Sans"/>
                <a:ea typeface="Open Sans"/>
                <a:cs typeface="Open Sans"/>
              </a:rPr>
              <a:t>Pod.D</a:t>
            </a:r>
            <a:r>
              <a:rPr lang="en-US" sz="1200">
                <a:latin typeface="Open Sans"/>
                <a:ea typeface="Open Sans"/>
                <a:cs typeface="Open Sans"/>
              </a:rPr>
              <a:t>.), Theology (M.Div., or M.H.L.), and Clinical Psychology (Psy.D. or Ph.D.).</a:t>
            </a:r>
            <a:endParaRPr lang="en-US"/>
          </a:p>
          <a:p>
            <a:pPr>
              <a:buNone/>
            </a:pPr>
            <a:r>
              <a:rPr lang="en-US" sz="1200">
                <a:latin typeface="Open Sans"/>
                <a:ea typeface="Open Sans"/>
                <a:cs typeface="Open Sans"/>
              </a:rPr>
              <a:t>(3) A professional student under this definition:</a:t>
            </a:r>
            <a:endParaRPr lang="en-US"/>
          </a:p>
          <a:p>
            <a:pPr>
              <a:buNone/>
            </a:pPr>
            <a:r>
              <a:rPr lang="en-US" sz="1200">
                <a:latin typeface="Open Sans"/>
                <a:ea typeface="Open Sans"/>
                <a:cs typeface="Open Sans"/>
              </a:rPr>
              <a:t> (</a:t>
            </a:r>
            <a:r>
              <a:rPr lang="en-US" sz="1200" err="1">
                <a:latin typeface="Open Sans"/>
                <a:ea typeface="Open Sans"/>
                <a:cs typeface="Open Sans"/>
              </a:rPr>
              <a:t>i</a:t>
            </a:r>
            <a:r>
              <a:rPr lang="en-US" sz="1200">
                <a:latin typeface="Open Sans"/>
                <a:ea typeface="Open Sans"/>
                <a:cs typeface="Open Sans"/>
              </a:rPr>
              <a:t>) May not receive title IV aid as an undergraduate student for the same period of enrollment; and</a:t>
            </a:r>
            <a:endParaRPr lang="en-US"/>
          </a:p>
          <a:p>
            <a:pPr>
              <a:buNone/>
            </a:pPr>
            <a:r>
              <a:rPr lang="en-US" sz="1200">
                <a:latin typeface="Open Sans"/>
                <a:ea typeface="Open Sans"/>
                <a:cs typeface="Open Sans"/>
              </a:rPr>
              <a:t>(ii) Must be enrolled in a program leading to a professional degree under paragraph (2) of this definition."</a:t>
            </a:r>
            <a:endParaRPr lang="en-US"/>
          </a:p>
          <a:p>
            <a:pPr marL="0" indent="0">
              <a:buNone/>
            </a:pPr>
            <a:endParaRPr lang="en-US"/>
          </a:p>
        </p:txBody>
      </p:sp>
      <p:sp>
        <p:nvSpPr>
          <p:cNvPr id="5" name="TextBox 4">
            <a:extLst>
              <a:ext uri="{FF2B5EF4-FFF2-40B4-BE49-F238E27FC236}">
                <a16:creationId xmlns:a16="http://schemas.microsoft.com/office/drawing/2014/main" id="{352A8D75-1075-1FB1-427F-55D44563E14C}"/>
              </a:ext>
            </a:extLst>
          </p:cNvPr>
          <p:cNvSpPr txBox="1"/>
          <p:nvPr/>
        </p:nvSpPr>
        <p:spPr>
          <a:xfrm>
            <a:off x="4407575" y="97276"/>
            <a:ext cx="4736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Impacted Students: DVM, MD, PharmD, DNP</a:t>
            </a:r>
          </a:p>
        </p:txBody>
      </p:sp>
    </p:spTree>
    <p:extLst>
      <p:ext uri="{BB962C8B-B14F-4D97-AF65-F5344CB8AC3E}">
        <p14:creationId xmlns:p14="http://schemas.microsoft.com/office/powerpoint/2010/main" val="206375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B6DF-7B66-4A33-AF3E-D5BC982B25A8}"/>
              </a:ext>
            </a:extLst>
          </p:cNvPr>
          <p:cNvSpPr>
            <a:spLocks noGrp="1"/>
          </p:cNvSpPr>
          <p:nvPr>
            <p:ph type="title"/>
          </p:nvPr>
        </p:nvSpPr>
        <p:spPr/>
        <p:txBody>
          <a:bodyPr/>
          <a:lstStyle/>
          <a:p>
            <a:r>
              <a:rPr lang="en-US">
                <a:latin typeface="Corbel"/>
              </a:rPr>
              <a:t>Nursing - DNP</a:t>
            </a:r>
            <a:endParaRPr lang="en-US"/>
          </a:p>
        </p:txBody>
      </p:sp>
      <p:sp>
        <p:nvSpPr>
          <p:cNvPr id="3" name="Content Placeholder 2">
            <a:extLst>
              <a:ext uri="{FF2B5EF4-FFF2-40B4-BE49-F238E27FC236}">
                <a16:creationId xmlns:a16="http://schemas.microsoft.com/office/drawing/2014/main" id="{E576B4ED-0A32-28C1-CAEF-7BB8AE4550E5}"/>
              </a:ext>
            </a:extLst>
          </p:cNvPr>
          <p:cNvSpPr>
            <a:spLocks noGrp="1"/>
          </p:cNvSpPr>
          <p:nvPr>
            <p:ph idx="1"/>
          </p:nvPr>
        </p:nvSpPr>
        <p:spPr/>
        <p:txBody>
          <a:bodyPr/>
          <a:lstStyle/>
          <a:p>
            <a:r>
              <a:rPr lang="en-US"/>
              <a:t>According to the proposed definition of "Professional Student" by the Department of Education, the Doctor of Nursing Practice is not considered a professional program and is subject to graduate borrowing limits. </a:t>
            </a:r>
          </a:p>
          <a:p>
            <a:endParaRPr lang="en-US"/>
          </a:p>
          <a:p>
            <a:r>
              <a:rPr lang="en-US"/>
              <a:t>This does not mean that the DNP program is no longer considered a professional program by academic standards.</a:t>
            </a:r>
          </a:p>
          <a:p>
            <a:pPr marL="0" indent="0">
              <a:buNone/>
            </a:pPr>
            <a:endParaRPr lang="en-US"/>
          </a:p>
          <a:p>
            <a:pPr marL="0" indent="0">
              <a:buNone/>
            </a:pPr>
            <a:endParaRPr lang="en-US"/>
          </a:p>
        </p:txBody>
      </p:sp>
    </p:spTree>
    <p:extLst>
      <p:ext uri="{BB962C8B-B14F-4D97-AF65-F5344CB8AC3E}">
        <p14:creationId xmlns:p14="http://schemas.microsoft.com/office/powerpoint/2010/main" val="288867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B0D3-A202-A766-3C01-F8CAEE8A3218}"/>
              </a:ext>
            </a:extLst>
          </p:cNvPr>
          <p:cNvSpPr>
            <a:spLocks noGrp="1"/>
          </p:cNvSpPr>
          <p:nvPr>
            <p:ph type="title"/>
          </p:nvPr>
        </p:nvSpPr>
        <p:spPr/>
        <p:txBody>
          <a:bodyPr/>
          <a:lstStyle/>
          <a:p>
            <a:r>
              <a:rPr lang="en-US">
                <a:latin typeface="Corbel"/>
              </a:rPr>
              <a:t>Institutional Accountability</a:t>
            </a:r>
            <a:endParaRPr lang="en-US"/>
          </a:p>
        </p:txBody>
      </p:sp>
      <p:sp>
        <p:nvSpPr>
          <p:cNvPr id="3" name="Content Placeholder 2">
            <a:extLst>
              <a:ext uri="{FF2B5EF4-FFF2-40B4-BE49-F238E27FC236}">
                <a16:creationId xmlns:a16="http://schemas.microsoft.com/office/drawing/2014/main" id="{DED4DA98-ADCE-2C1E-3BD7-5B2A8A9BF1C1}"/>
              </a:ext>
            </a:extLst>
          </p:cNvPr>
          <p:cNvSpPr>
            <a:spLocks noGrp="1"/>
          </p:cNvSpPr>
          <p:nvPr>
            <p:ph idx="1"/>
          </p:nvPr>
        </p:nvSpPr>
        <p:spPr/>
        <p:txBody>
          <a:bodyPr/>
          <a:lstStyle/>
          <a:p>
            <a:r>
              <a:rPr lang="en-US"/>
              <a:t>A new accountability measure that will cause a program to lose Direct Loan eligibility if it fails the "low earnings outcomes".</a:t>
            </a:r>
          </a:p>
          <a:p>
            <a:r>
              <a:rPr lang="en-US"/>
              <a:t>Compares the median earnings 4 years post-enrollment with the earnings of "working adults" with only a bachelor's degree who are not enrolled in higher education. </a:t>
            </a:r>
          </a:p>
          <a:p>
            <a:r>
              <a:rPr lang="en-US"/>
              <a:t>Warnings to students must be provided if a program fails.</a:t>
            </a:r>
          </a:p>
        </p:txBody>
      </p:sp>
    </p:spTree>
    <p:extLst>
      <p:ext uri="{BB962C8B-B14F-4D97-AF65-F5344CB8AC3E}">
        <p14:creationId xmlns:p14="http://schemas.microsoft.com/office/powerpoint/2010/main" val="213034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7A3F-4B8F-114A-D3B7-DDA295BBE9BA}"/>
              </a:ext>
            </a:extLst>
          </p:cNvPr>
          <p:cNvSpPr>
            <a:spLocks noGrp="1"/>
          </p:cNvSpPr>
          <p:nvPr>
            <p:ph type="title"/>
          </p:nvPr>
        </p:nvSpPr>
        <p:spPr/>
        <p:txBody>
          <a:bodyPr/>
          <a:lstStyle/>
          <a:p>
            <a:r>
              <a:rPr lang="en-US">
                <a:latin typeface="Corbel"/>
              </a:rPr>
              <a:t>Loan Proration</a:t>
            </a:r>
            <a:endParaRPr lang="en-US"/>
          </a:p>
        </p:txBody>
      </p:sp>
      <p:sp>
        <p:nvSpPr>
          <p:cNvPr id="3" name="Content Placeholder 2">
            <a:extLst>
              <a:ext uri="{FF2B5EF4-FFF2-40B4-BE49-F238E27FC236}">
                <a16:creationId xmlns:a16="http://schemas.microsoft.com/office/drawing/2014/main" id="{92252A93-2B9E-535F-B716-C1A165A98103}"/>
              </a:ext>
            </a:extLst>
          </p:cNvPr>
          <p:cNvSpPr>
            <a:spLocks noGrp="1"/>
          </p:cNvSpPr>
          <p:nvPr>
            <p:ph idx="1"/>
          </p:nvPr>
        </p:nvSpPr>
        <p:spPr/>
        <p:txBody>
          <a:bodyPr/>
          <a:lstStyle/>
          <a:p>
            <a:r>
              <a:rPr lang="en-US"/>
              <a:t>Effective for academic year 2026-2027, all federal student loans will be prorated based on enrollment intensity. </a:t>
            </a:r>
          </a:p>
          <a:p>
            <a:endParaRPr lang="en-US"/>
          </a:p>
          <a:p>
            <a:r>
              <a:rPr lang="en-US"/>
              <a:t>Full time Enrollment:</a:t>
            </a:r>
          </a:p>
          <a:p>
            <a:pPr lvl="1">
              <a:buFont typeface="Courier New" panose="020B0604020202020204" pitchFamily="34" charset="0"/>
              <a:buChar char="o"/>
            </a:pPr>
            <a:r>
              <a:rPr lang="en-US"/>
              <a:t>Graduate/Professional: 10 credit hours per term</a:t>
            </a:r>
          </a:p>
          <a:p>
            <a:pPr lvl="1">
              <a:buFont typeface="Courier New" panose="020B0604020202020204" pitchFamily="34" charset="0"/>
              <a:buChar char="o"/>
            </a:pPr>
            <a:r>
              <a:rPr lang="en-US"/>
              <a:t>MBA: 5 credit hours per term</a:t>
            </a:r>
          </a:p>
          <a:p>
            <a:pPr marL="137160" lvl="1" indent="0">
              <a:buNone/>
            </a:pPr>
            <a:endParaRPr lang="en-US"/>
          </a:p>
        </p:txBody>
      </p:sp>
    </p:spTree>
    <p:extLst>
      <p:ext uri="{BB962C8B-B14F-4D97-AF65-F5344CB8AC3E}">
        <p14:creationId xmlns:p14="http://schemas.microsoft.com/office/powerpoint/2010/main" val="424714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27D4-A105-619C-43E9-DE695D51644A}"/>
              </a:ext>
            </a:extLst>
          </p:cNvPr>
          <p:cNvSpPr>
            <a:spLocks noGrp="1"/>
          </p:cNvSpPr>
          <p:nvPr>
            <p:ph type="title"/>
          </p:nvPr>
        </p:nvSpPr>
        <p:spPr>
          <a:xfrm>
            <a:off x="534387" y="101078"/>
            <a:ext cx="8605703" cy="1272756"/>
          </a:xfrm>
        </p:spPr>
        <p:txBody>
          <a:bodyPr/>
          <a:lstStyle/>
          <a:p>
            <a:r>
              <a:rPr lang="en-US">
                <a:latin typeface="Corbel"/>
              </a:rPr>
              <a:t>Loan Proration Schedule (Graduate &amp; Professional)</a:t>
            </a:r>
            <a:endParaRPr lang="en-US"/>
          </a:p>
        </p:txBody>
      </p:sp>
      <p:graphicFrame>
        <p:nvGraphicFramePr>
          <p:cNvPr id="4" name="Table 3">
            <a:extLst>
              <a:ext uri="{FF2B5EF4-FFF2-40B4-BE49-F238E27FC236}">
                <a16:creationId xmlns:a16="http://schemas.microsoft.com/office/drawing/2014/main" id="{F9E95675-B797-3D30-1C3D-A1D35AEB8DF5}"/>
              </a:ext>
            </a:extLst>
          </p:cNvPr>
          <p:cNvGraphicFramePr>
            <a:graphicFrameLocks noGrp="1"/>
          </p:cNvGraphicFramePr>
          <p:nvPr>
            <p:extLst>
              <p:ext uri="{D42A27DB-BD31-4B8C-83A1-F6EECF244321}">
                <p14:modId xmlns:p14="http://schemas.microsoft.com/office/powerpoint/2010/main" val="4025196717"/>
              </p:ext>
            </p:extLst>
          </p:nvPr>
        </p:nvGraphicFramePr>
        <p:xfrm>
          <a:off x="1594628" y="2444648"/>
          <a:ext cx="5733135" cy="3114039"/>
        </p:xfrm>
        <a:graphic>
          <a:graphicData uri="http://schemas.openxmlformats.org/drawingml/2006/table">
            <a:tbl>
              <a:tblPr firstRow="1" bandRow="1">
                <a:tableStyleId>{5C22544A-7EE6-4342-B048-85BDC9FD1C3A}</a:tableStyleId>
              </a:tblPr>
              <a:tblGrid>
                <a:gridCol w="1605639">
                  <a:extLst>
                    <a:ext uri="{9D8B030D-6E8A-4147-A177-3AD203B41FA5}">
                      <a16:colId xmlns:a16="http://schemas.microsoft.com/office/drawing/2014/main" val="1035698160"/>
                    </a:ext>
                  </a:extLst>
                </a:gridCol>
                <a:gridCol w="1170212">
                  <a:extLst>
                    <a:ext uri="{9D8B030D-6E8A-4147-A177-3AD203B41FA5}">
                      <a16:colId xmlns:a16="http://schemas.microsoft.com/office/drawing/2014/main" val="4171099676"/>
                    </a:ext>
                  </a:extLst>
                </a:gridCol>
                <a:gridCol w="1306284">
                  <a:extLst>
                    <a:ext uri="{9D8B030D-6E8A-4147-A177-3AD203B41FA5}">
                      <a16:colId xmlns:a16="http://schemas.microsoft.com/office/drawing/2014/main" val="565039775"/>
                    </a:ext>
                  </a:extLst>
                </a:gridCol>
                <a:gridCol w="1651000">
                  <a:extLst>
                    <a:ext uri="{9D8B030D-6E8A-4147-A177-3AD203B41FA5}">
                      <a16:colId xmlns:a16="http://schemas.microsoft.com/office/drawing/2014/main" val="4237929053"/>
                    </a:ext>
                  </a:extLst>
                </a:gridCol>
              </a:tblGrid>
              <a:tr h="370840">
                <a:tc>
                  <a:txBody>
                    <a:bodyPr/>
                    <a:lstStyle/>
                    <a:p>
                      <a:pPr marL="0" algn="ctr" defTabSz="685800" rtl="0" eaLnBrk="1" fontAlgn="base" latinLnBrk="0" hangingPunct="1">
                        <a:buNone/>
                      </a:pPr>
                      <a:r>
                        <a:rPr lang="en-US" sz="1400" dirty="0"/>
                        <a:t>Number of Credits per Term</a:t>
                      </a:r>
                    </a:p>
                  </a:txBody>
                  <a:tcPr/>
                </a:tc>
                <a:tc>
                  <a:txBody>
                    <a:bodyPr/>
                    <a:lstStyle/>
                    <a:p>
                      <a:pPr marL="0" algn="ctr" defTabSz="685800" rtl="0" eaLnBrk="1" fontAlgn="base" latinLnBrk="0" hangingPunct="1">
                        <a:buNone/>
                      </a:pPr>
                      <a:r>
                        <a:rPr lang="en-US" sz="1400" dirty="0"/>
                        <a:t>Percent of Eligibility</a:t>
                      </a:r>
                    </a:p>
                  </a:txBody>
                  <a:tcPr/>
                </a:tc>
                <a:tc>
                  <a:txBody>
                    <a:bodyPr/>
                    <a:lstStyle/>
                    <a:p>
                      <a:pPr marL="0" lvl="0" algn="ctr" defTabSz="685800" rtl="0" eaLnBrk="1" fontAlgn="base" latinLnBrk="0" hangingPunct="1">
                        <a:buNone/>
                      </a:pPr>
                      <a:r>
                        <a:rPr lang="en-US" sz="1400" dirty="0"/>
                        <a:t>Grad Annual Loan Limit</a:t>
                      </a:r>
                    </a:p>
                  </a:txBody>
                  <a:tcPr/>
                </a:tc>
                <a:tc>
                  <a:txBody>
                    <a:bodyPr/>
                    <a:lstStyle/>
                    <a:p>
                      <a:pPr marL="0" lvl="0" algn="ctr" defTabSz="685800" rtl="0" eaLnBrk="1" fontAlgn="base" latinLnBrk="0" hangingPunct="1">
                        <a:buNone/>
                      </a:pPr>
                      <a:r>
                        <a:rPr lang="en-US" sz="1400" dirty="0"/>
                        <a:t>Professional Annual Loan Limit</a:t>
                      </a:r>
                    </a:p>
                  </a:txBody>
                  <a:tcPr/>
                </a:tc>
                <a:extLst>
                  <a:ext uri="{0D108BD9-81ED-4DB2-BD59-A6C34878D82A}">
                    <a16:rowId xmlns:a16="http://schemas.microsoft.com/office/drawing/2014/main" val="4158389422"/>
                  </a:ext>
                </a:extLst>
              </a:tr>
              <a:tr h="370840">
                <a:tc>
                  <a:txBody>
                    <a:bodyPr/>
                    <a:lstStyle/>
                    <a:p>
                      <a:pPr marL="0" algn="r" defTabSz="685800" rtl="0" eaLnBrk="1" fontAlgn="base" latinLnBrk="0" hangingPunct="1">
                        <a:buNone/>
                      </a:pPr>
                      <a:r>
                        <a:rPr lang="en-US" sz="1400" b="1" i="1" dirty="0"/>
                        <a:t>10+</a:t>
                      </a:r>
                    </a:p>
                  </a:txBody>
                  <a:tcPr/>
                </a:tc>
                <a:tc>
                  <a:txBody>
                    <a:bodyPr/>
                    <a:lstStyle/>
                    <a:p>
                      <a:pPr marL="0" algn="l" defTabSz="685800" rtl="0" eaLnBrk="1" fontAlgn="base" latinLnBrk="0" hangingPunct="1">
                        <a:buNone/>
                      </a:pPr>
                      <a:r>
                        <a:rPr lang="en-US" sz="1400" dirty="0"/>
                        <a:t>100%</a:t>
                      </a:r>
                    </a:p>
                  </a:txBody>
                  <a:tcPr/>
                </a:tc>
                <a:tc>
                  <a:txBody>
                    <a:bodyPr/>
                    <a:lstStyle/>
                    <a:p>
                      <a:pPr marL="0" lvl="0" algn="l" defTabSz="685800" rtl="0" eaLnBrk="1" fontAlgn="base" latinLnBrk="0" hangingPunct="1">
                        <a:buNone/>
                      </a:pPr>
                      <a:r>
                        <a:rPr lang="en-US" sz="1400" dirty="0"/>
                        <a:t>$20,500</a:t>
                      </a:r>
                    </a:p>
                  </a:txBody>
                  <a:tcPr/>
                </a:tc>
                <a:tc>
                  <a:txBody>
                    <a:bodyPr/>
                    <a:lstStyle/>
                    <a:p>
                      <a:pPr marL="0" algn="l" defTabSz="685800" rtl="0" eaLnBrk="1" fontAlgn="base" latinLnBrk="0" hangingPunct="1">
                        <a:buNone/>
                      </a:pPr>
                      <a:r>
                        <a:rPr lang="en-US" sz="1400" dirty="0"/>
                        <a:t>$50,000</a:t>
                      </a:r>
                    </a:p>
                  </a:txBody>
                  <a:tcPr/>
                </a:tc>
                <a:extLst>
                  <a:ext uri="{0D108BD9-81ED-4DB2-BD59-A6C34878D82A}">
                    <a16:rowId xmlns:a16="http://schemas.microsoft.com/office/drawing/2014/main" val="1690265402"/>
                  </a:ext>
                </a:extLst>
              </a:tr>
              <a:tr h="370840">
                <a:tc>
                  <a:txBody>
                    <a:bodyPr/>
                    <a:lstStyle/>
                    <a:p>
                      <a:pPr marL="0" algn="r" defTabSz="685800" rtl="0" eaLnBrk="1" fontAlgn="base" latinLnBrk="0" hangingPunct="1">
                        <a:buNone/>
                      </a:pPr>
                      <a:r>
                        <a:rPr lang="en-US" sz="1400" b="1" i="1" dirty="0"/>
                        <a:t>9</a:t>
                      </a:r>
                    </a:p>
                  </a:txBody>
                  <a:tcPr/>
                </a:tc>
                <a:tc>
                  <a:txBody>
                    <a:bodyPr/>
                    <a:lstStyle/>
                    <a:p>
                      <a:pPr marL="0" algn="l" defTabSz="685800" rtl="0" eaLnBrk="1" fontAlgn="base" latinLnBrk="0" hangingPunct="1">
                        <a:buNone/>
                      </a:pPr>
                      <a:r>
                        <a:rPr lang="en-US" sz="1400" dirty="0"/>
                        <a:t>90%</a:t>
                      </a:r>
                    </a:p>
                  </a:txBody>
                  <a:tcPr/>
                </a:tc>
                <a:tc>
                  <a:txBody>
                    <a:bodyPr/>
                    <a:lstStyle/>
                    <a:p>
                      <a:pPr marL="0" lvl="0" algn="l" defTabSz="685800" rtl="0" eaLnBrk="1" fontAlgn="base" latinLnBrk="0" hangingPunct="1">
                        <a:buNone/>
                      </a:pPr>
                      <a:r>
                        <a:rPr lang="en-US" sz="1400" dirty="0"/>
                        <a:t>$18,540</a:t>
                      </a:r>
                    </a:p>
                  </a:txBody>
                  <a:tcPr/>
                </a:tc>
                <a:tc>
                  <a:txBody>
                    <a:bodyPr/>
                    <a:lstStyle/>
                    <a:p>
                      <a:pPr marL="0" algn="l" defTabSz="685800" rtl="0" eaLnBrk="1" fontAlgn="base" latinLnBrk="0" hangingPunct="1">
                        <a:buNone/>
                      </a:pPr>
                      <a:r>
                        <a:rPr lang="en-US" sz="1400" dirty="0"/>
                        <a:t>$45,000</a:t>
                      </a:r>
                    </a:p>
                  </a:txBody>
                  <a:tcPr/>
                </a:tc>
                <a:extLst>
                  <a:ext uri="{0D108BD9-81ED-4DB2-BD59-A6C34878D82A}">
                    <a16:rowId xmlns:a16="http://schemas.microsoft.com/office/drawing/2014/main" val="2710205889"/>
                  </a:ext>
                </a:extLst>
              </a:tr>
              <a:tr h="370840">
                <a:tc>
                  <a:txBody>
                    <a:bodyPr/>
                    <a:lstStyle/>
                    <a:p>
                      <a:pPr marL="0" algn="r" defTabSz="685800" rtl="0" eaLnBrk="1" fontAlgn="base" latinLnBrk="0" hangingPunct="1">
                        <a:buNone/>
                      </a:pPr>
                      <a:r>
                        <a:rPr lang="en-US" sz="1400" b="1" i="1" dirty="0"/>
                        <a:t>8</a:t>
                      </a:r>
                    </a:p>
                  </a:txBody>
                  <a:tcPr/>
                </a:tc>
                <a:tc>
                  <a:txBody>
                    <a:bodyPr/>
                    <a:lstStyle/>
                    <a:p>
                      <a:pPr marL="0" algn="l" defTabSz="685800" rtl="0" eaLnBrk="1" fontAlgn="base" latinLnBrk="0" hangingPunct="1">
                        <a:buNone/>
                      </a:pPr>
                      <a:r>
                        <a:rPr lang="en-US" sz="1400" dirty="0"/>
                        <a:t>80%</a:t>
                      </a:r>
                    </a:p>
                  </a:txBody>
                  <a:tcPr/>
                </a:tc>
                <a:tc>
                  <a:txBody>
                    <a:bodyPr/>
                    <a:lstStyle/>
                    <a:p>
                      <a:pPr marL="0" lvl="0" algn="l" defTabSz="685800" rtl="0" eaLnBrk="1" fontAlgn="base" latinLnBrk="0" hangingPunct="1">
                        <a:buNone/>
                      </a:pPr>
                      <a:r>
                        <a:rPr lang="en-US" sz="1400" dirty="0"/>
                        <a:t>$16,400</a:t>
                      </a:r>
                    </a:p>
                  </a:txBody>
                  <a:tcPr/>
                </a:tc>
                <a:tc>
                  <a:txBody>
                    <a:bodyPr/>
                    <a:lstStyle/>
                    <a:p>
                      <a:pPr marL="0" algn="l" defTabSz="685800" rtl="0" eaLnBrk="1" fontAlgn="base" latinLnBrk="0" hangingPunct="1">
                        <a:buNone/>
                      </a:pPr>
                      <a:r>
                        <a:rPr lang="en-US" sz="1400" dirty="0"/>
                        <a:t>$40,000</a:t>
                      </a:r>
                    </a:p>
                  </a:txBody>
                  <a:tcPr/>
                </a:tc>
                <a:extLst>
                  <a:ext uri="{0D108BD9-81ED-4DB2-BD59-A6C34878D82A}">
                    <a16:rowId xmlns:a16="http://schemas.microsoft.com/office/drawing/2014/main" val="1615332524"/>
                  </a:ext>
                </a:extLst>
              </a:tr>
              <a:tr h="370840">
                <a:tc>
                  <a:txBody>
                    <a:bodyPr/>
                    <a:lstStyle/>
                    <a:p>
                      <a:pPr marL="0" algn="r" defTabSz="685800" rtl="0" eaLnBrk="1" fontAlgn="base" latinLnBrk="0" hangingPunct="1">
                        <a:buNone/>
                      </a:pPr>
                      <a:r>
                        <a:rPr lang="en-US" sz="1400" b="1" i="1" dirty="0"/>
                        <a:t>7</a:t>
                      </a:r>
                    </a:p>
                  </a:txBody>
                  <a:tcPr/>
                </a:tc>
                <a:tc>
                  <a:txBody>
                    <a:bodyPr/>
                    <a:lstStyle/>
                    <a:p>
                      <a:pPr marL="0" algn="l" defTabSz="685800" rtl="0" eaLnBrk="1" fontAlgn="base" latinLnBrk="0" hangingPunct="1">
                        <a:buNone/>
                      </a:pPr>
                      <a:r>
                        <a:rPr lang="en-US" sz="1400" dirty="0"/>
                        <a:t>70%</a:t>
                      </a:r>
                    </a:p>
                  </a:txBody>
                  <a:tcPr/>
                </a:tc>
                <a:tc>
                  <a:txBody>
                    <a:bodyPr/>
                    <a:lstStyle/>
                    <a:p>
                      <a:pPr marL="0" lvl="0" algn="l" defTabSz="685800" rtl="0" eaLnBrk="1" fontAlgn="base" latinLnBrk="0" hangingPunct="1">
                        <a:buNone/>
                      </a:pPr>
                      <a:r>
                        <a:rPr lang="en-US" sz="1400" dirty="0"/>
                        <a:t>$14,350</a:t>
                      </a:r>
                    </a:p>
                  </a:txBody>
                  <a:tcPr/>
                </a:tc>
                <a:tc>
                  <a:txBody>
                    <a:bodyPr/>
                    <a:lstStyle/>
                    <a:p>
                      <a:pPr marL="0" algn="l" defTabSz="685800" rtl="0" eaLnBrk="1" fontAlgn="base" latinLnBrk="0" hangingPunct="1">
                        <a:buNone/>
                      </a:pPr>
                      <a:r>
                        <a:rPr lang="en-US" sz="1400" dirty="0"/>
                        <a:t>$35,000</a:t>
                      </a:r>
                    </a:p>
                  </a:txBody>
                  <a:tcPr/>
                </a:tc>
                <a:extLst>
                  <a:ext uri="{0D108BD9-81ED-4DB2-BD59-A6C34878D82A}">
                    <a16:rowId xmlns:a16="http://schemas.microsoft.com/office/drawing/2014/main" val="3835274958"/>
                  </a:ext>
                </a:extLst>
              </a:tr>
              <a:tr h="370840">
                <a:tc>
                  <a:txBody>
                    <a:bodyPr/>
                    <a:lstStyle/>
                    <a:p>
                      <a:pPr marL="0" algn="r" defTabSz="685800" rtl="0" eaLnBrk="1" fontAlgn="base" latinLnBrk="0" hangingPunct="1">
                        <a:buNone/>
                      </a:pPr>
                      <a:r>
                        <a:rPr lang="en-US" sz="1400" b="1" i="1" dirty="0"/>
                        <a:t>6</a:t>
                      </a:r>
                    </a:p>
                  </a:txBody>
                  <a:tcPr/>
                </a:tc>
                <a:tc>
                  <a:txBody>
                    <a:bodyPr/>
                    <a:lstStyle/>
                    <a:p>
                      <a:pPr marL="0" algn="l" defTabSz="685800" rtl="0" eaLnBrk="1" fontAlgn="base" latinLnBrk="0" hangingPunct="1">
                        <a:buNone/>
                      </a:pPr>
                      <a:r>
                        <a:rPr lang="en-US" sz="1400" dirty="0"/>
                        <a:t>60%</a:t>
                      </a:r>
                    </a:p>
                  </a:txBody>
                  <a:tcPr/>
                </a:tc>
                <a:tc>
                  <a:txBody>
                    <a:bodyPr/>
                    <a:lstStyle/>
                    <a:p>
                      <a:pPr marL="0" lvl="0" algn="l" defTabSz="685800" rtl="0" eaLnBrk="1" fontAlgn="base" latinLnBrk="0" hangingPunct="1">
                        <a:buNone/>
                      </a:pPr>
                      <a:r>
                        <a:rPr lang="en-US" sz="1400" dirty="0"/>
                        <a:t>$12,300</a:t>
                      </a:r>
                    </a:p>
                  </a:txBody>
                  <a:tcPr/>
                </a:tc>
                <a:tc>
                  <a:txBody>
                    <a:bodyPr/>
                    <a:lstStyle/>
                    <a:p>
                      <a:pPr marL="0" algn="l" defTabSz="685800" rtl="0" eaLnBrk="1" fontAlgn="base" latinLnBrk="0" hangingPunct="1">
                        <a:buNone/>
                      </a:pPr>
                      <a:r>
                        <a:rPr lang="en-US" sz="1400" dirty="0"/>
                        <a:t>$30,000</a:t>
                      </a:r>
                    </a:p>
                  </a:txBody>
                  <a:tcPr/>
                </a:tc>
                <a:extLst>
                  <a:ext uri="{0D108BD9-81ED-4DB2-BD59-A6C34878D82A}">
                    <a16:rowId xmlns:a16="http://schemas.microsoft.com/office/drawing/2014/main" val="1771992270"/>
                  </a:ext>
                </a:extLst>
              </a:tr>
              <a:tr h="370840">
                <a:tc>
                  <a:txBody>
                    <a:bodyPr/>
                    <a:lstStyle/>
                    <a:p>
                      <a:pPr marL="0" algn="r" defTabSz="685800" rtl="0" eaLnBrk="1" fontAlgn="base" latinLnBrk="0" hangingPunct="1">
                        <a:buNone/>
                      </a:pPr>
                      <a:r>
                        <a:rPr lang="en-US" sz="1400" b="1" i="1" dirty="0"/>
                        <a:t>5</a:t>
                      </a:r>
                    </a:p>
                  </a:txBody>
                  <a:tcPr/>
                </a:tc>
                <a:tc>
                  <a:txBody>
                    <a:bodyPr/>
                    <a:lstStyle/>
                    <a:p>
                      <a:pPr marL="0" algn="l" defTabSz="685800" rtl="0" eaLnBrk="1" fontAlgn="base" latinLnBrk="0" hangingPunct="1">
                        <a:buNone/>
                      </a:pPr>
                      <a:r>
                        <a:rPr lang="en-US" sz="1400" dirty="0"/>
                        <a:t>50%</a:t>
                      </a:r>
                    </a:p>
                  </a:txBody>
                  <a:tcPr/>
                </a:tc>
                <a:tc>
                  <a:txBody>
                    <a:bodyPr/>
                    <a:lstStyle/>
                    <a:p>
                      <a:pPr marL="0" lvl="0" algn="l" defTabSz="685800" rtl="0" eaLnBrk="1" fontAlgn="base" latinLnBrk="0" hangingPunct="1">
                        <a:buNone/>
                      </a:pPr>
                      <a:r>
                        <a:rPr lang="en-US" sz="1400" dirty="0"/>
                        <a:t>$10,250</a:t>
                      </a:r>
                    </a:p>
                  </a:txBody>
                  <a:tcPr/>
                </a:tc>
                <a:tc>
                  <a:txBody>
                    <a:bodyPr/>
                    <a:lstStyle/>
                    <a:p>
                      <a:pPr marL="0" algn="l" defTabSz="685800" rtl="0" eaLnBrk="1" fontAlgn="base" latinLnBrk="0" hangingPunct="1">
                        <a:buNone/>
                      </a:pPr>
                      <a:r>
                        <a:rPr lang="en-US" sz="1400" dirty="0"/>
                        <a:t>$25,000</a:t>
                      </a:r>
                    </a:p>
                  </a:txBody>
                  <a:tcPr/>
                </a:tc>
                <a:extLst>
                  <a:ext uri="{0D108BD9-81ED-4DB2-BD59-A6C34878D82A}">
                    <a16:rowId xmlns:a16="http://schemas.microsoft.com/office/drawing/2014/main" val="2897102114"/>
                  </a:ext>
                </a:extLst>
              </a:tr>
              <a:tr h="370839">
                <a:tc>
                  <a:txBody>
                    <a:bodyPr/>
                    <a:lstStyle/>
                    <a:p>
                      <a:pPr marL="0" lvl="0" algn="r" defTabSz="685800" rtl="0" eaLnBrk="1" fontAlgn="base" latinLnBrk="0" hangingPunct="1">
                        <a:buNone/>
                      </a:pPr>
                      <a:r>
                        <a:rPr lang="en-US" sz="1400" b="1" i="1" dirty="0"/>
                        <a:t>Less than 5</a:t>
                      </a:r>
                    </a:p>
                  </a:txBody>
                  <a:tcPr/>
                </a:tc>
                <a:tc>
                  <a:txBody>
                    <a:bodyPr/>
                    <a:lstStyle/>
                    <a:p>
                      <a:pPr marL="0" lvl="0" algn="l" defTabSz="685800" rtl="0" eaLnBrk="1" fontAlgn="base" latinLnBrk="0" hangingPunct="1">
                        <a:buNone/>
                      </a:pPr>
                      <a:r>
                        <a:rPr lang="en-US" sz="1400" dirty="0"/>
                        <a:t>0%</a:t>
                      </a:r>
                    </a:p>
                  </a:txBody>
                  <a:tcPr/>
                </a:tc>
                <a:tc>
                  <a:txBody>
                    <a:bodyPr/>
                    <a:lstStyle/>
                    <a:p>
                      <a:pPr marL="0" lvl="0" algn="l" defTabSz="685800" rtl="0" eaLnBrk="1" fontAlgn="base" latinLnBrk="0" hangingPunct="1">
                        <a:buNone/>
                      </a:pPr>
                      <a:r>
                        <a:rPr lang="en-US" sz="1400" dirty="0"/>
                        <a:t>Not eligible</a:t>
                      </a:r>
                    </a:p>
                  </a:txBody>
                  <a:tcPr/>
                </a:tc>
                <a:tc>
                  <a:txBody>
                    <a:bodyPr/>
                    <a:lstStyle/>
                    <a:p>
                      <a:pPr marL="0" lvl="0" algn="l" defTabSz="685800" rtl="0" eaLnBrk="1" fontAlgn="base" latinLnBrk="0" hangingPunct="1">
                        <a:buNone/>
                      </a:pPr>
                      <a:r>
                        <a:rPr lang="en-US" sz="1400" dirty="0"/>
                        <a:t>Not Eligible</a:t>
                      </a:r>
                    </a:p>
                  </a:txBody>
                  <a:tcPr/>
                </a:tc>
                <a:extLst>
                  <a:ext uri="{0D108BD9-81ED-4DB2-BD59-A6C34878D82A}">
                    <a16:rowId xmlns:a16="http://schemas.microsoft.com/office/drawing/2014/main" val="853026079"/>
                  </a:ext>
                </a:extLst>
              </a:tr>
            </a:tbl>
          </a:graphicData>
        </a:graphic>
      </p:graphicFrame>
      <p:sp>
        <p:nvSpPr>
          <p:cNvPr id="6" name="TextBox 5">
            <a:extLst>
              <a:ext uri="{FF2B5EF4-FFF2-40B4-BE49-F238E27FC236}">
                <a16:creationId xmlns:a16="http://schemas.microsoft.com/office/drawing/2014/main" id="{6B9C3196-A86A-081B-645A-9FF66C1033A9}"/>
              </a:ext>
            </a:extLst>
          </p:cNvPr>
          <p:cNvSpPr txBox="1"/>
          <p:nvPr/>
        </p:nvSpPr>
        <p:spPr>
          <a:xfrm>
            <a:off x="5758774" y="97276"/>
            <a:ext cx="33852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Impacted Students: All students</a:t>
            </a:r>
          </a:p>
        </p:txBody>
      </p:sp>
      <p:sp>
        <p:nvSpPr>
          <p:cNvPr id="8" name="TextBox 7">
            <a:extLst>
              <a:ext uri="{FF2B5EF4-FFF2-40B4-BE49-F238E27FC236}">
                <a16:creationId xmlns:a16="http://schemas.microsoft.com/office/drawing/2014/main" id="{1FBCF722-5FBD-1D6C-B275-31DF73738E98}"/>
              </a:ext>
            </a:extLst>
          </p:cNvPr>
          <p:cNvSpPr txBox="1"/>
          <p:nvPr/>
        </p:nvSpPr>
        <p:spPr>
          <a:xfrm>
            <a:off x="1556540" y="5639750"/>
            <a:ext cx="4198268"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chemeClr val="bg1"/>
                </a:solidFill>
              </a:rPr>
              <a:t>*Undergraduate borrower changes are not addressed in this slide.</a:t>
            </a:r>
          </a:p>
        </p:txBody>
      </p:sp>
    </p:spTree>
    <p:extLst>
      <p:ext uri="{BB962C8B-B14F-4D97-AF65-F5344CB8AC3E}">
        <p14:creationId xmlns:p14="http://schemas.microsoft.com/office/powerpoint/2010/main" val="206616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3F88-064A-4A3F-588D-EC4668466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AD13C-F28F-1E9F-929B-1FCC04918694}"/>
              </a:ext>
            </a:extLst>
          </p:cNvPr>
          <p:cNvSpPr>
            <a:spLocks noGrp="1"/>
          </p:cNvSpPr>
          <p:nvPr>
            <p:ph type="title"/>
          </p:nvPr>
        </p:nvSpPr>
        <p:spPr/>
        <p:txBody>
          <a:bodyPr/>
          <a:lstStyle/>
          <a:p>
            <a:r>
              <a:rPr lang="en-US">
                <a:latin typeface="Corbel"/>
              </a:rPr>
              <a:t>Loan Proration Schedule (MBA)</a:t>
            </a:r>
            <a:endParaRPr lang="en-US"/>
          </a:p>
        </p:txBody>
      </p:sp>
      <p:sp>
        <p:nvSpPr>
          <p:cNvPr id="3" name="Content Placeholder 2">
            <a:extLst>
              <a:ext uri="{FF2B5EF4-FFF2-40B4-BE49-F238E27FC236}">
                <a16:creationId xmlns:a16="http://schemas.microsoft.com/office/drawing/2014/main" id="{760DDD3A-4C60-1937-507D-462E308CCD37}"/>
              </a:ext>
            </a:extLst>
          </p:cNvPr>
          <p:cNvSpPr>
            <a:spLocks noGrp="1"/>
          </p:cNvSpPr>
          <p:nvPr>
            <p:ph idx="1"/>
          </p:nvPr>
        </p:nvSpPr>
        <p:spPr/>
        <p:txBody>
          <a:bodyPr/>
          <a:lstStyle/>
          <a:p>
            <a:r>
              <a:rPr lang="en-US" sz="2200"/>
              <a:t>Requires institutions to prorate annual loan limits for less than full time enrollment.</a:t>
            </a:r>
          </a:p>
        </p:txBody>
      </p:sp>
      <p:graphicFrame>
        <p:nvGraphicFramePr>
          <p:cNvPr id="4" name="Table 3">
            <a:extLst>
              <a:ext uri="{FF2B5EF4-FFF2-40B4-BE49-F238E27FC236}">
                <a16:creationId xmlns:a16="http://schemas.microsoft.com/office/drawing/2014/main" id="{D7D62E0B-A25A-2340-47E8-631108C847DB}"/>
              </a:ext>
            </a:extLst>
          </p:cNvPr>
          <p:cNvGraphicFramePr>
            <a:graphicFrameLocks noGrp="1"/>
          </p:cNvGraphicFramePr>
          <p:nvPr>
            <p:extLst>
              <p:ext uri="{D42A27DB-BD31-4B8C-83A1-F6EECF244321}">
                <p14:modId xmlns:p14="http://schemas.microsoft.com/office/powerpoint/2010/main" val="2423158344"/>
              </p:ext>
            </p:extLst>
          </p:nvPr>
        </p:nvGraphicFramePr>
        <p:xfrm>
          <a:off x="1887165" y="3311907"/>
          <a:ext cx="5365359" cy="2001520"/>
        </p:xfrm>
        <a:graphic>
          <a:graphicData uri="http://schemas.openxmlformats.org/drawingml/2006/table">
            <a:tbl>
              <a:tblPr firstRow="1" bandRow="1">
                <a:tableStyleId>{5C22544A-7EE6-4342-B048-85BDC9FD1C3A}</a:tableStyleId>
              </a:tblPr>
              <a:tblGrid>
                <a:gridCol w="1788453">
                  <a:extLst>
                    <a:ext uri="{9D8B030D-6E8A-4147-A177-3AD203B41FA5}">
                      <a16:colId xmlns:a16="http://schemas.microsoft.com/office/drawing/2014/main" val="1035698160"/>
                    </a:ext>
                  </a:extLst>
                </a:gridCol>
                <a:gridCol w="1788453">
                  <a:extLst>
                    <a:ext uri="{9D8B030D-6E8A-4147-A177-3AD203B41FA5}">
                      <a16:colId xmlns:a16="http://schemas.microsoft.com/office/drawing/2014/main" val="4171099676"/>
                    </a:ext>
                  </a:extLst>
                </a:gridCol>
                <a:gridCol w="1788453">
                  <a:extLst>
                    <a:ext uri="{9D8B030D-6E8A-4147-A177-3AD203B41FA5}">
                      <a16:colId xmlns:a16="http://schemas.microsoft.com/office/drawing/2014/main" val="565039775"/>
                    </a:ext>
                  </a:extLst>
                </a:gridCol>
              </a:tblGrid>
              <a:tr h="370840">
                <a:tc>
                  <a:txBody>
                    <a:bodyPr/>
                    <a:lstStyle/>
                    <a:p>
                      <a:pPr marL="0" algn="ctr" defTabSz="685800" rtl="0" eaLnBrk="1" fontAlgn="base" latinLnBrk="0" hangingPunct="1">
                        <a:buNone/>
                      </a:pPr>
                      <a:r>
                        <a:rPr lang="en-US" sz="1400" dirty="0"/>
                        <a:t>Number of Credits per Term</a:t>
                      </a:r>
                    </a:p>
                  </a:txBody>
                  <a:tcPr anchor="ctr"/>
                </a:tc>
                <a:tc>
                  <a:txBody>
                    <a:bodyPr/>
                    <a:lstStyle/>
                    <a:p>
                      <a:pPr marL="0" algn="ctr" defTabSz="685800" rtl="0" eaLnBrk="1" fontAlgn="base" latinLnBrk="0" hangingPunct="1">
                        <a:buNone/>
                      </a:pPr>
                      <a:r>
                        <a:rPr lang="en-US" sz="1400" dirty="0"/>
                        <a:t>Percent of Eligibility</a:t>
                      </a:r>
                    </a:p>
                  </a:txBody>
                  <a:tcPr anchor="ctr"/>
                </a:tc>
                <a:tc>
                  <a:txBody>
                    <a:bodyPr/>
                    <a:lstStyle/>
                    <a:p>
                      <a:pPr marL="0" lvl="0" algn="ctr" defTabSz="685800" rtl="0" eaLnBrk="1" fontAlgn="base" latinLnBrk="0" hangingPunct="1">
                        <a:buNone/>
                      </a:pPr>
                      <a:r>
                        <a:rPr lang="en-US" sz="1400" dirty="0"/>
                        <a:t>BUSN Annual Loan Limit</a:t>
                      </a:r>
                    </a:p>
                  </a:txBody>
                  <a:tcPr anchor="ctr"/>
                </a:tc>
                <a:extLst>
                  <a:ext uri="{0D108BD9-81ED-4DB2-BD59-A6C34878D82A}">
                    <a16:rowId xmlns:a16="http://schemas.microsoft.com/office/drawing/2014/main" val="4158389422"/>
                  </a:ext>
                </a:extLst>
              </a:tr>
              <a:tr h="370840">
                <a:tc>
                  <a:txBody>
                    <a:bodyPr/>
                    <a:lstStyle/>
                    <a:p>
                      <a:pPr marL="0" algn="r" defTabSz="685800" rtl="0" eaLnBrk="1" fontAlgn="base" latinLnBrk="0" hangingPunct="1">
                        <a:buNone/>
                      </a:pPr>
                      <a:r>
                        <a:rPr lang="en-US" sz="1400" b="1" i="1" dirty="0"/>
                        <a:t>5+</a:t>
                      </a:r>
                    </a:p>
                  </a:txBody>
                  <a:tcPr anchor="ctr"/>
                </a:tc>
                <a:tc>
                  <a:txBody>
                    <a:bodyPr/>
                    <a:lstStyle/>
                    <a:p>
                      <a:pPr marL="0" algn="l" defTabSz="685800" rtl="0" eaLnBrk="1" fontAlgn="base" latinLnBrk="0" hangingPunct="1">
                        <a:buNone/>
                      </a:pPr>
                      <a:r>
                        <a:rPr lang="en-US" sz="1400" dirty="0"/>
                        <a:t>100%</a:t>
                      </a:r>
                    </a:p>
                  </a:txBody>
                  <a:tcPr anchor="ctr"/>
                </a:tc>
                <a:tc>
                  <a:txBody>
                    <a:bodyPr/>
                    <a:lstStyle/>
                    <a:p>
                      <a:pPr marL="0" lvl="0" algn="l" defTabSz="685800" rtl="0" eaLnBrk="1" fontAlgn="base" latinLnBrk="0" hangingPunct="1">
                        <a:buNone/>
                      </a:pPr>
                      <a:r>
                        <a:rPr lang="en-US" sz="1400" dirty="0"/>
                        <a:t>$20,500</a:t>
                      </a:r>
                    </a:p>
                  </a:txBody>
                  <a:tcPr anchor="ctr"/>
                </a:tc>
                <a:extLst>
                  <a:ext uri="{0D108BD9-81ED-4DB2-BD59-A6C34878D82A}">
                    <a16:rowId xmlns:a16="http://schemas.microsoft.com/office/drawing/2014/main" val="1690265402"/>
                  </a:ext>
                </a:extLst>
              </a:tr>
              <a:tr h="370840">
                <a:tc>
                  <a:txBody>
                    <a:bodyPr/>
                    <a:lstStyle/>
                    <a:p>
                      <a:pPr marL="0" algn="r" defTabSz="685800" rtl="0" eaLnBrk="1" fontAlgn="base" latinLnBrk="0" hangingPunct="1">
                        <a:buNone/>
                      </a:pPr>
                      <a:r>
                        <a:rPr lang="en-US" sz="1400" b="1" i="1" dirty="0"/>
                        <a:t>4</a:t>
                      </a:r>
                    </a:p>
                  </a:txBody>
                  <a:tcPr anchor="ctr"/>
                </a:tc>
                <a:tc>
                  <a:txBody>
                    <a:bodyPr/>
                    <a:lstStyle/>
                    <a:p>
                      <a:pPr marL="0" algn="l" defTabSz="685800" rtl="0" eaLnBrk="1" fontAlgn="base" latinLnBrk="0" hangingPunct="1">
                        <a:buNone/>
                      </a:pPr>
                      <a:r>
                        <a:rPr lang="en-US" sz="1400" dirty="0"/>
                        <a:t>80%</a:t>
                      </a:r>
                    </a:p>
                  </a:txBody>
                  <a:tcPr anchor="ctr"/>
                </a:tc>
                <a:tc>
                  <a:txBody>
                    <a:bodyPr/>
                    <a:lstStyle/>
                    <a:p>
                      <a:pPr marL="0" lvl="0" algn="l" defTabSz="685800" rtl="0" eaLnBrk="1" fontAlgn="base" latinLnBrk="0" hangingPunct="1">
                        <a:buNone/>
                      </a:pPr>
                      <a:r>
                        <a:rPr lang="en-US" sz="1400" dirty="0"/>
                        <a:t>$16,400</a:t>
                      </a:r>
                    </a:p>
                  </a:txBody>
                  <a:tcPr anchor="ctr"/>
                </a:tc>
                <a:extLst>
                  <a:ext uri="{0D108BD9-81ED-4DB2-BD59-A6C34878D82A}">
                    <a16:rowId xmlns:a16="http://schemas.microsoft.com/office/drawing/2014/main" val="2710205889"/>
                  </a:ext>
                </a:extLst>
              </a:tr>
              <a:tr h="370840">
                <a:tc>
                  <a:txBody>
                    <a:bodyPr/>
                    <a:lstStyle/>
                    <a:p>
                      <a:pPr marL="0" algn="r" defTabSz="685800" rtl="0" eaLnBrk="1" fontAlgn="base" latinLnBrk="0" hangingPunct="1">
                        <a:buNone/>
                      </a:pPr>
                      <a:r>
                        <a:rPr lang="en-US" sz="1400" b="1" i="1" dirty="0"/>
                        <a:t>3</a:t>
                      </a:r>
                    </a:p>
                  </a:txBody>
                  <a:tcPr anchor="ctr"/>
                </a:tc>
                <a:tc>
                  <a:txBody>
                    <a:bodyPr/>
                    <a:lstStyle/>
                    <a:p>
                      <a:pPr marL="0" algn="l" defTabSz="685800" rtl="0" eaLnBrk="1" fontAlgn="base" latinLnBrk="0" hangingPunct="1">
                        <a:buNone/>
                      </a:pPr>
                      <a:r>
                        <a:rPr lang="en-US" sz="1400" dirty="0"/>
                        <a:t>60%</a:t>
                      </a:r>
                    </a:p>
                  </a:txBody>
                  <a:tcPr anchor="ctr"/>
                </a:tc>
                <a:tc>
                  <a:txBody>
                    <a:bodyPr/>
                    <a:lstStyle/>
                    <a:p>
                      <a:pPr marL="0" lvl="0" algn="l" defTabSz="685800" rtl="0" eaLnBrk="1" fontAlgn="base" latinLnBrk="0" hangingPunct="1">
                        <a:buNone/>
                      </a:pPr>
                      <a:r>
                        <a:rPr lang="en-US" sz="1400" dirty="0"/>
                        <a:t>$12,300</a:t>
                      </a:r>
                    </a:p>
                  </a:txBody>
                  <a:tcPr anchor="ctr"/>
                </a:tc>
                <a:extLst>
                  <a:ext uri="{0D108BD9-81ED-4DB2-BD59-A6C34878D82A}">
                    <a16:rowId xmlns:a16="http://schemas.microsoft.com/office/drawing/2014/main" val="1615332524"/>
                  </a:ext>
                </a:extLst>
              </a:tr>
              <a:tr h="370840">
                <a:tc>
                  <a:txBody>
                    <a:bodyPr/>
                    <a:lstStyle/>
                    <a:p>
                      <a:pPr marL="0" algn="r" rtl="0" eaLnBrk="1" fontAlgn="base" latinLnBrk="0" hangingPunct="1">
                        <a:buNone/>
                      </a:pPr>
                      <a:r>
                        <a:rPr lang="en-US" sz="1400" b="1" i="1" dirty="0"/>
                        <a:t>Less than 3</a:t>
                      </a:r>
                    </a:p>
                  </a:txBody>
                  <a:tcPr anchor="ctr"/>
                </a:tc>
                <a:tc>
                  <a:txBody>
                    <a:bodyPr/>
                    <a:lstStyle/>
                    <a:p>
                      <a:pPr marL="0" algn="l" rtl="0" eaLnBrk="1" fontAlgn="base" latinLnBrk="0" hangingPunct="1">
                        <a:buNone/>
                      </a:pPr>
                      <a:r>
                        <a:rPr lang="en-US" sz="1400" dirty="0"/>
                        <a:t>Not Eligible</a:t>
                      </a:r>
                    </a:p>
                  </a:txBody>
                  <a:tcPr anchor="ctr"/>
                </a:tc>
                <a:tc>
                  <a:txBody>
                    <a:bodyPr/>
                    <a:lstStyle/>
                    <a:p>
                      <a:pPr marL="0" lvl="0" algn="l">
                        <a:buNone/>
                      </a:pPr>
                      <a:r>
                        <a:rPr lang="en-US" sz="1400" dirty="0"/>
                        <a:t>Not Eligible</a:t>
                      </a:r>
                    </a:p>
                  </a:txBody>
                  <a:tcPr anchor="ctr"/>
                </a:tc>
                <a:extLst>
                  <a:ext uri="{0D108BD9-81ED-4DB2-BD59-A6C34878D82A}">
                    <a16:rowId xmlns:a16="http://schemas.microsoft.com/office/drawing/2014/main" val="3835274958"/>
                  </a:ext>
                </a:extLst>
              </a:tr>
            </a:tbl>
          </a:graphicData>
        </a:graphic>
      </p:graphicFrame>
      <p:sp>
        <p:nvSpPr>
          <p:cNvPr id="6" name="TextBox 5">
            <a:extLst>
              <a:ext uri="{FF2B5EF4-FFF2-40B4-BE49-F238E27FC236}">
                <a16:creationId xmlns:a16="http://schemas.microsoft.com/office/drawing/2014/main" id="{58E87B27-9F12-E8C3-D4FA-81FEF236442E}"/>
              </a:ext>
            </a:extLst>
          </p:cNvPr>
          <p:cNvSpPr txBox="1"/>
          <p:nvPr/>
        </p:nvSpPr>
        <p:spPr>
          <a:xfrm>
            <a:off x="5739843" y="97276"/>
            <a:ext cx="34041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Impacted Students: MBA students</a:t>
            </a:r>
          </a:p>
        </p:txBody>
      </p:sp>
    </p:spTree>
    <p:extLst>
      <p:ext uri="{BB962C8B-B14F-4D97-AF65-F5344CB8AC3E}">
        <p14:creationId xmlns:p14="http://schemas.microsoft.com/office/powerpoint/2010/main" val="127738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5F5F0-9F2D-7686-A002-29A060D02FED}"/>
              </a:ext>
            </a:extLst>
          </p:cNvPr>
          <p:cNvSpPr>
            <a:spLocks noGrp="1"/>
          </p:cNvSpPr>
          <p:nvPr>
            <p:ph type="body" idx="1"/>
          </p:nvPr>
        </p:nvSpPr>
        <p:spPr/>
        <p:txBody>
          <a:bodyPr/>
          <a:lstStyle/>
          <a:p>
            <a:endParaRPr lang="en-US"/>
          </a:p>
        </p:txBody>
      </p:sp>
      <p:sp>
        <p:nvSpPr>
          <p:cNvPr id="2" name="Title 1">
            <a:extLst>
              <a:ext uri="{FF2B5EF4-FFF2-40B4-BE49-F238E27FC236}">
                <a16:creationId xmlns:a16="http://schemas.microsoft.com/office/drawing/2014/main" id="{E48B3696-61B8-7102-6E2A-AA9A8023893E}"/>
              </a:ext>
            </a:extLst>
          </p:cNvPr>
          <p:cNvSpPr>
            <a:spLocks noGrp="1"/>
          </p:cNvSpPr>
          <p:nvPr>
            <p:ph type="title"/>
          </p:nvPr>
        </p:nvSpPr>
        <p:spPr/>
        <p:txBody>
          <a:bodyPr/>
          <a:lstStyle/>
          <a:p>
            <a:r>
              <a:rPr lang="en-US">
                <a:latin typeface="Corbel"/>
              </a:rPr>
              <a:t>Funding Gap &amp; Historical Borrowing</a:t>
            </a:r>
            <a:endParaRPr lang="en-US"/>
          </a:p>
        </p:txBody>
      </p:sp>
    </p:spTree>
    <p:extLst>
      <p:ext uri="{BB962C8B-B14F-4D97-AF65-F5344CB8AC3E}">
        <p14:creationId xmlns:p14="http://schemas.microsoft.com/office/powerpoint/2010/main" val="162607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319F-E555-B09C-05BC-5592C86604E3}"/>
              </a:ext>
            </a:extLst>
          </p:cNvPr>
          <p:cNvSpPr>
            <a:spLocks noGrp="1"/>
          </p:cNvSpPr>
          <p:nvPr>
            <p:ph type="title"/>
          </p:nvPr>
        </p:nvSpPr>
        <p:spPr/>
        <p:txBody>
          <a:bodyPr/>
          <a:lstStyle/>
          <a:p>
            <a:r>
              <a:rPr lang="en-US">
                <a:latin typeface="Corbel"/>
              </a:rPr>
              <a:t>Funding Gaps:</a:t>
            </a:r>
            <a:endParaRPr lang="en-US"/>
          </a:p>
        </p:txBody>
      </p:sp>
      <p:sp>
        <p:nvSpPr>
          <p:cNvPr id="3" name="Content Placeholder 2">
            <a:extLst>
              <a:ext uri="{FF2B5EF4-FFF2-40B4-BE49-F238E27FC236}">
                <a16:creationId xmlns:a16="http://schemas.microsoft.com/office/drawing/2014/main" id="{827CD495-6817-B44D-BF11-AFE37378F8F6}"/>
              </a:ext>
            </a:extLst>
          </p:cNvPr>
          <p:cNvSpPr>
            <a:spLocks noGrp="1"/>
          </p:cNvSpPr>
          <p:nvPr>
            <p:ph idx="1"/>
          </p:nvPr>
        </p:nvSpPr>
        <p:spPr/>
        <p:txBody>
          <a:bodyPr/>
          <a:lstStyle/>
          <a:p>
            <a:pPr marL="0" indent="0">
              <a:buNone/>
            </a:pPr>
            <a:r>
              <a:rPr lang="en-US" b="1"/>
              <a:t>Due to:</a:t>
            </a:r>
          </a:p>
          <a:p>
            <a:r>
              <a:rPr lang="en-US"/>
              <a:t>Changes</a:t>
            </a:r>
            <a:r>
              <a:rPr lang="en-US" sz="1800"/>
              <a:t> to </a:t>
            </a:r>
            <a:r>
              <a:rPr lang="en-US"/>
              <a:t>annual and aggregate borrowing</a:t>
            </a:r>
            <a:r>
              <a:rPr lang="en-US" sz="1800"/>
              <a:t> </a:t>
            </a:r>
            <a:r>
              <a:rPr lang="en-US"/>
              <a:t>limits</a:t>
            </a:r>
          </a:p>
          <a:p>
            <a:r>
              <a:rPr lang="en-US"/>
              <a:t>Enrollment</a:t>
            </a:r>
            <a:r>
              <a:rPr lang="en-US" sz="1800"/>
              <a:t> intensity </a:t>
            </a:r>
            <a:r>
              <a:rPr lang="en-US"/>
              <a:t>loan proration</a:t>
            </a:r>
          </a:p>
          <a:p>
            <a:r>
              <a:rPr lang="en-US"/>
              <a:t>Discontinuation</a:t>
            </a:r>
            <a:r>
              <a:rPr lang="en-US" sz="1800"/>
              <a:t> of Grad PLUS loan program</a:t>
            </a:r>
            <a:endParaRPr lang="en-US"/>
          </a:p>
          <a:p>
            <a:endParaRPr lang="en-US" sz="1800"/>
          </a:p>
          <a:p>
            <a:pPr marL="0" indent="0">
              <a:buNone/>
            </a:pPr>
            <a:endParaRPr lang="en-US" sz="1800"/>
          </a:p>
          <a:p>
            <a:endParaRPr lang="en-US" sz="1800"/>
          </a:p>
          <a:p>
            <a:pPr lvl="1">
              <a:buFont typeface="Courier New" panose="020B0604020202020204" pitchFamily="34" charset="0"/>
              <a:buChar char="o"/>
            </a:pPr>
            <a:endParaRPr lang="en-US" sz="1800"/>
          </a:p>
          <a:p>
            <a:pPr lvl="1">
              <a:buFont typeface="Courier New" panose="020B0604020202020204" pitchFamily="34" charset="0"/>
              <a:buChar char="o"/>
            </a:pPr>
            <a:endParaRPr lang="en-US" b="1"/>
          </a:p>
          <a:p>
            <a:endParaRPr lang="en-US" b="1"/>
          </a:p>
        </p:txBody>
      </p:sp>
    </p:spTree>
    <p:extLst>
      <p:ext uri="{BB962C8B-B14F-4D97-AF65-F5344CB8AC3E}">
        <p14:creationId xmlns:p14="http://schemas.microsoft.com/office/powerpoint/2010/main" val="135625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rbel"/>
              </a:rPr>
              <a:t>Funding Gap Case</a:t>
            </a:r>
            <a:r>
              <a:rPr>
                <a:latin typeface="Corbel"/>
              </a:rPr>
              <a:t> Example: Professional Student Impact</a:t>
            </a:r>
          </a:p>
        </p:txBody>
      </p:sp>
      <p:sp>
        <p:nvSpPr>
          <p:cNvPr id="3" name="Content Placeholder 2"/>
          <p:cNvSpPr>
            <a:spLocks noGrp="1"/>
          </p:cNvSpPr>
          <p:nvPr>
            <p:ph idx="1"/>
          </p:nvPr>
        </p:nvSpPr>
        <p:spPr/>
        <p:txBody>
          <a:bodyPr>
            <a:normAutofit/>
          </a:bodyPr>
          <a:lstStyle/>
          <a:p>
            <a:r>
              <a:rPr sz="2200"/>
              <a:t>Example:</a:t>
            </a:r>
            <a:r>
              <a:rPr lang="en-US" sz="2200"/>
              <a:t> Butch Cougar Student</a:t>
            </a:r>
            <a:r>
              <a:rPr sz="2200"/>
              <a:t> (</a:t>
            </a:r>
            <a:r>
              <a:rPr lang="en-US" sz="2200"/>
              <a:t>MED 4</a:t>
            </a:r>
            <a:r>
              <a:rPr sz="2200"/>
              <a:t>-year program)</a:t>
            </a:r>
            <a:endParaRPr lang="en-US" sz="2200"/>
          </a:p>
          <a:p>
            <a:r>
              <a:rPr sz="2200"/>
              <a:t> COA: $7</a:t>
            </a:r>
            <a:r>
              <a:rPr lang="en-US" sz="2200"/>
              <a:t>5</a:t>
            </a:r>
            <a:r>
              <a:rPr sz="2200"/>
              <a:t>,000</a:t>
            </a:r>
            <a:r>
              <a:rPr lang="en-US" sz="2200"/>
              <a:t>/year → $300,000 total</a:t>
            </a:r>
          </a:p>
          <a:p>
            <a:r>
              <a:rPr sz="2200"/>
              <a:t>Borrowing limit: $50,000/year → $</a:t>
            </a:r>
            <a:r>
              <a:rPr lang="en-US" sz="2200"/>
              <a:t>200</a:t>
            </a:r>
            <a:r>
              <a:rPr sz="2200"/>
              <a:t>,000 total</a:t>
            </a:r>
          </a:p>
          <a:p>
            <a:r>
              <a:rPr lang="en-US" sz="2200"/>
              <a:t>Lifetime</a:t>
            </a:r>
            <a:r>
              <a:rPr sz="2200"/>
              <a:t> cap: $200,000</a:t>
            </a:r>
          </a:p>
          <a:p>
            <a:endParaRPr sz="2200"/>
          </a:p>
          <a:p>
            <a:r>
              <a:rPr sz="2200"/>
              <a:t>Result: $</a:t>
            </a:r>
            <a:r>
              <a:rPr lang="en-US" sz="2200"/>
              <a:t>100</a:t>
            </a:r>
            <a:r>
              <a:rPr sz="2200"/>
              <a:t>,000 gap over program duration</a:t>
            </a:r>
            <a:r>
              <a:rPr lang="en-US" sz="2200"/>
              <a:t> ($25,000 gap per academic year)</a:t>
            </a:r>
            <a:r>
              <a:rPr sz="2200"/>
              <a:t> may require alternative funding or personal resources.</a:t>
            </a:r>
            <a:r>
              <a:rPr lang="en-US" sz="2200"/>
              <a:t> </a:t>
            </a: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86968" y="2258568"/>
            <a:ext cx="7772400" cy="2295144"/>
          </a:xfrm>
        </p:spPr>
        <p:txBody>
          <a:bodyPr>
            <a:normAutofit fontScale="70000" lnSpcReduction="20000"/>
          </a:bodyPr>
          <a:lstStyle/>
          <a:p>
            <a:pPr algn="l"/>
            <a:r>
              <a:rPr lang="en-US" b="0">
                <a:solidFill>
                  <a:schemeClr val="bg1"/>
                </a:solidFill>
                <a:latin typeface="Corbel"/>
              </a:rPr>
              <a:t>Graduate and professional students will experience significant financial aid changes.</a:t>
            </a:r>
          </a:p>
          <a:p>
            <a:pPr algn="l"/>
            <a:endParaRPr b="0">
              <a:solidFill>
                <a:schemeClr val="bg1"/>
              </a:solidFill>
            </a:endParaRPr>
          </a:p>
          <a:p>
            <a:pPr algn="l"/>
            <a:r>
              <a:rPr b="0">
                <a:solidFill>
                  <a:schemeClr val="bg1"/>
                </a:solidFill>
                <a:latin typeface="Corbel"/>
              </a:rPr>
              <a:t>Impacts borrowing </a:t>
            </a:r>
            <a:r>
              <a:rPr lang="en-US" b="0">
                <a:solidFill>
                  <a:schemeClr val="bg1"/>
                </a:solidFill>
                <a:latin typeface="Corbel"/>
              </a:rPr>
              <a:t>limits, loan</a:t>
            </a:r>
            <a:r>
              <a:rPr b="0">
                <a:solidFill>
                  <a:schemeClr val="bg1"/>
                </a:solidFill>
                <a:latin typeface="Corbel"/>
              </a:rPr>
              <a:t> programs</a:t>
            </a:r>
            <a:r>
              <a:rPr lang="en-US" b="0">
                <a:solidFill>
                  <a:schemeClr val="bg1"/>
                </a:solidFill>
                <a:latin typeface="Corbel"/>
              </a:rPr>
              <a:t>, and potentially enrollment and retention.</a:t>
            </a:r>
            <a:endParaRPr b="0">
              <a:solidFill>
                <a:schemeClr val="bg1"/>
              </a:solidFill>
              <a:latin typeface="Corbel"/>
            </a:endParaRPr>
          </a:p>
          <a:p>
            <a:pPr algn="l"/>
            <a:endParaRPr b="0">
              <a:solidFill>
                <a:schemeClr val="bg1"/>
              </a:solidFill>
            </a:endParaRPr>
          </a:p>
          <a:p>
            <a:pPr algn="l"/>
            <a:r>
              <a:rPr b="0">
                <a:solidFill>
                  <a:schemeClr val="bg1"/>
                </a:solidFill>
                <a:latin typeface="Corbel"/>
              </a:rPr>
              <a:t>Leadership engagement is essential to guide strategic and student-focused responses.</a:t>
            </a:r>
          </a:p>
        </p:txBody>
      </p:sp>
      <p:sp>
        <p:nvSpPr>
          <p:cNvPr id="2" name="Title 1"/>
          <p:cNvSpPr>
            <a:spLocks noGrp="1"/>
          </p:cNvSpPr>
          <p:nvPr>
            <p:ph type="title" idx="4294967295"/>
          </p:nvPr>
        </p:nvSpPr>
        <p:spPr>
          <a:xfrm>
            <a:off x="739163" y="529718"/>
            <a:ext cx="7772400" cy="667594"/>
          </a:xfrm>
        </p:spPr>
        <p:txBody>
          <a:bodyPr lIns="91440" tIns="45720" rIns="91440" bIns="45720" anchor="t"/>
          <a:lstStyle/>
          <a:p>
            <a:pPr algn="ctr"/>
            <a:r>
              <a:rPr>
                <a:latin typeface="Corbel"/>
              </a:rPr>
              <a:t>Why This Matters for </a:t>
            </a:r>
            <a:r>
              <a:rPr lang="en-US">
                <a:latin typeface="Corbel"/>
              </a:rPr>
              <a:t>Graduate &amp; Professional</a:t>
            </a:r>
            <a:r>
              <a:rPr>
                <a:latin typeface="Corbel"/>
              </a:rPr>
              <a:t> Programs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D0D5-F93A-8E53-BE24-2691CA4219F0}"/>
              </a:ext>
            </a:extLst>
          </p:cNvPr>
          <p:cNvSpPr>
            <a:spLocks noGrp="1"/>
          </p:cNvSpPr>
          <p:nvPr>
            <p:ph type="title"/>
          </p:nvPr>
        </p:nvSpPr>
        <p:spPr>
          <a:xfrm>
            <a:off x="809553" y="355078"/>
            <a:ext cx="8055372" cy="1272756"/>
          </a:xfrm>
        </p:spPr>
        <p:txBody>
          <a:bodyPr/>
          <a:lstStyle/>
          <a:p>
            <a:r>
              <a:rPr lang="en-US">
                <a:latin typeface="Corbel"/>
              </a:rPr>
              <a:t>Grad PLUS Loans Borrowed by Academic Career</a:t>
            </a:r>
            <a:endParaRPr lang="en-US" err="1"/>
          </a:p>
        </p:txBody>
      </p:sp>
      <p:graphicFrame>
        <p:nvGraphicFramePr>
          <p:cNvPr id="7" name="Content Placeholder 6">
            <a:extLst>
              <a:ext uri="{FF2B5EF4-FFF2-40B4-BE49-F238E27FC236}">
                <a16:creationId xmlns:a16="http://schemas.microsoft.com/office/drawing/2014/main" id="{E1AE7444-54A5-58E5-377A-CC7FCA95F0FF}"/>
              </a:ext>
            </a:extLst>
          </p:cNvPr>
          <p:cNvGraphicFramePr>
            <a:graphicFrameLocks noGrp="1"/>
          </p:cNvGraphicFramePr>
          <p:nvPr>
            <p:ph idx="1"/>
            <p:extLst>
              <p:ext uri="{D42A27DB-BD31-4B8C-83A1-F6EECF244321}">
                <p14:modId xmlns:p14="http://schemas.microsoft.com/office/powerpoint/2010/main" val="391767435"/>
              </p:ext>
            </p:extLst>
          </p:nvPr>
        </p:nvGraphicFramePr>
        <p:xfrm>
          <a:off x="1349952" y="2339340"/>
          <a:ext cx="6468834" cy="2743200"/>
        </p:xfrm>
        <a:graphic>
          <a:graphicData uri="http://schemas.openxmlformats.org/drawingml/2006/table">
            <a:tbl>
              <a:tblPr firstRow="1" bandRow="1">
                <a:tableStyleId>{5C22544A-7EE6-4342-B048-85BDC9FD1C3A}</a:tableStyleId>
              </a:tblPr>
              <a:tblGrid>
                <a:gridCol w="1078139">
                  <a:extLst>
                    <a:ext uri="{9D8B030D-6E8A-4147-A177-3AD203B41FA5}">
                      <a16:colId xmlns:a16="http://schemas.microsoft.com/office/drawing/2014/main" val="3836194389"/>
                    </a:ext>
                  </a:extLst>
                </a:gridCol>
                <a:gridCol w="1078139">
                  <a:extLst>
                    <a:ext uri="{9D8B030D-6E8A-4147-A177-3AD203B41FA5}">
                      <a16:colId xmlns:a16="http://schemas.microsoft.com/office/drawing/2014/main" val="2828309791"/>
                    </a:ext>
                  </a:extLst>
                </a:gridCol>
                <a:gridCol w="1078139">
                  <a:extLst>
                    <a:ext uri="{9D8B030D-6E8A-4147-A177-3AD203B41FA5}">
                      <a16:colId xmlns:a16="http://schemas.microsoft.com/office/drawing/2014/main" val="476517107"/>
                    </a:ext>
                  </a:extLst>
                </a:gridCol>
                <a:gridCol w="1078139">
                  <a:extLst>
                    <a:ext uri="{9D8B030D-6E8A-4147-A177-3AD203B41FA5}">
                      <a16:colId xmlns:a16="http://schemas.microsoft.com/office/drawing/2014/main" val="2781800414"/>
                    </a:ext>
                  </a:extLst>
                </a:gridCol>
                <a:gridCol w="1078139">
                  <a:extLst>
                    <a:ext uri="{9D8B030D-6E8A-4147-A177-3AD203B41FA5}">
                      <a16:colId xmlns:a16="http://schemas.microsoft.com/office/drawing/2014/main" val="1448675025"/>
                    </a:ext>
                  </a:extLst>
                </a:gridCol>
                <a:gridCol w="1078139">
                  <a:extLst>
                    <a:ext uri="{9D8B030D-6E8A-4147-A177-3AD203B41FA5}">
                      <a16:colId xmlns:a16="http://schemas.microsoft.com/office/drawing/2014/main" val="1689703881"/>
                    </a:ext>
                  </a:extLst>
                </a:gridCol>
              </a:tblGrid>
              <a:tr h="370840">
                <a:tc>
                  <a:txBody>
                    <a:bodyPr/>
                    <a:lstStyle/>
                    <a:p>
                      <a:pPr lvl="0">
                        <a:buNone/>
                      </a:pPr>
                      <a:r>
                        <a:rPr lang="en-US" sz="1400"/>
                        <a:t>Award Year</a:t>
                      </a:r>
                    </a:p>
                  </a:txBody>
                  <a:tcPr/>
                </a:tc>
                <a:tc>
                  <a:txBody>
                    <a:bodyPr/>
                    <a:lstStyle/>
                    <a:p>
                      <a:pPr algn="ctr"/>
                      <a:r>
                        <a:rPr lang="en-US" sz="1400" b="1"/>
                        <a:t>2020-2021</a:t>
                      </a:r>
                    </a:p>
                  </a:txBody>
                  <a:tcPr/>
                </a:tc>
                <a:tc>
                  <a:txBody>
                    <a:bodyPr/>
                    <a:lstStyle/>
                    <a:p>
                      <a:pPr algn="ctr"/>
                      <a:r>
                        <a:rPr lang="en-US" sz="1400" b="1"/>
                        <a:t>2021-2022</a:t>
                      </a:r>
                    </a:p>
                  </a:txBody>
                  <a:tcPr/>
                </a:tc>
                <a:tc>
                  <a:txBody>
                    <a:bodyPr/>
                    <a:lstStyle/>
                    <a:p>
                      <a:pPr lvl="0" algn="ctr">
                        <a:buNone/>
                      </a:pPr>
                      <a:r>
                        <a:rPr lang="en-US" sz="1400" b="1"/>
                        <a:t>2022-2023</a:t>
                      </a:r>
                    </a:p>
                  </a:txBody>
                  <a:tcPr/>
                </a:tc>
                <a:tc>
                  <a:txBody>
                    <a:bodyPr/>
                    <a:lstStyle/>
                    <a:p>
                      <a:pPr lvl="0" algn="ctr">
                        <a:buNone/>
                      </a:pPr>
                      <a:r>
                        <a:rPr lang="en-US" sz="1400" b="1"/>
                        <a:t>2023-2024</a:t>
                      </a:r>
                      <a:endParaRPr lang="en-US" sz="1400"/>
                    </a:p>
                  </a:txBody>
                  <a:tcPr/>
                </a:tc>
                <a:tc>
                  <a:txBody>
                    <a:bodyPr/>
                    <a:lstStyle/>
                    <a:p>
                      <a:pPr lvl="0" algn="ctr">
                        <a:buNone/>
                      </a:pPr>
                      <a:r>
                        <a:rPr lang="en-US" sz="1400" b="1"/>
                        <a:t>2024-2025</a:t>
                      </a:r>
                    </a:p>
                  </a:txBody>
                  <a:tcPr/>
                </a:tc>
                <a:extLst>
                  <a:ext uri="{0D108BD9-81ED-4DB2-BD59-A6C34878D82A}">
                    <a16:rowId xmlns:a16="http://schemas.microsoft.com/office/drawing/2014/main" val="3201605985"/>
                  </a:ext>
                </a:extLst>
              </a:tr>
              <a:tr h="370840">
                <a:tc>
                  <a:txBody>
                    <a:bodyPr/>
                    <a:lstStyle/>
                    <a:p>
                      <a:pPr algn="r"/>
                      <a:r>
                        <a:rPr lang="en-US" sz="1400" b="1" i="1"/>
                        <a:t>BUSN</a:t>
                      </a:r>
                    </a:p>
                  </a:txBody>
                  <a:tcPr/>
                </a:tc>
                <a:tc>
                  <a:txBody>
                    <a:bodyPr/>
                    <a:lstStyle/>
                    <a:p>
                      <a:pPr lvl="0">
                        <a:buNone/>
                      </a:pPr>
                      <a:r>
                        <a:rPr lang="en-US" sz="1400" b="0" i="0" u="none" strike="noStrike" noProof="0">
                          <a:latin typeface="Corbel"/>
                        </a:rPr>
                        <a:t>4.1%</a:t>
                      </a:r>
                      <a:endParaRPr lang="en-US" sz="1400"/>
                    </a:p>
                  </a:txBody>
                  <a:tcPr/>
                </a:tc>
                <a:tc>
                  <a:txBody>
                    <a:bodyPr/>
                    <a:lstStyle/>
                    <a:p>
                      <a:pPr lvl="0">
                        <a:buNone/>
                      </a:pPr>
                      <a:r>
                        <a:rPr lang="en-US" sz="1400" b="0" i="0" u="none" strike="noStrike" noProof="0">
                          <a:latin typeface="Corbel"/>
                        </a:rPr>
                        <a:t>4.4%</a:t>
                      </a:r>
                      <a:endParaRPr lang="en-US" sz="1400"/>
                    </a:p>
                  </a:txBody>
                  <a:tcPr/>
                </a:tc>
                <a:tc>
                  <a:txBody>
                    <a:bodyPr/>
                    <a:lstStyle/>
                    <a:p>
                      <a:pPr lvl="0">
                        <a:buNone/>
                      </a:pPr>
                      <a:r>
                        <a:rPr lang="en-US" sz="1400" b="0" i="0" u="none" strike="noStrike" noProof="0">
                          <a:latin typeface="Corbel"/>
                        </a:rPr>
                        <a:t>4.6%</a:t>
                      </a:r>
                      <a:endParaRPr lang="en-US" sz="1400"/>
                    </a:p>
                  </a:txBody>
                  <a:tcPr/>
                </a:tc>
                <a:tc>
                  <a:txBody>
                    <a:bodyPr/>
                    <a:lstStyle/>
                    <a:p>
                      <a:pPr lvl="0">
                        <a:buNone/>
                      </a:pPr>
                      <a:r>
                        <a:rPr lang="en-US" sz="1400" b="0" i="0" u="none" strike="noStrike" noProof="0">
                          <a:latin typeface="Corbel"/>
                        </a:rPr>
                        <a:t>4.3%</a:t>
                      </a:r>
                      <a:endParaRPr lang="en-US" sz="1400"/>
                    </a:p>
                  </a:txBody>
                  <a:tcPr/>
                </a:tc>
                <a:tc>
                  <a:txBody>
                    <a:bodyPr/>
                    <a:lstStyle/>
                    <a:p>
                      <a:pPr lvl="0">
                        <a:buNone/>
                      </a:pPr>
                      <a:r>
                        <a:rPr lang="en-US" sz="1400" b="0" i="0" u="none" strike="noStrike" noProof="0">
                          <a:latin typeface="Corbel"/>
                        </a:rPr>
                        <a:t>3.8%</a:t>
                      </a:r>
                      <a:endParaRPr lang="en-US" sz="1400"/>
                    </a:p>
                  </a:txBody>
                  <a:tcPr/>
                </a:tc>
                <a:extLst>
                  <a:ext uri="{0D108BD9-81ED-4DB2-BD59-A6C34878D82A}">
                    <a16:rowId xmlns:a16="http://schemas.microsoft.com/office/drawing/2014/main" val="3743447409"/>
                  </a:ext>
                </a:extLst>
              </a:tr>
              <a:tr h="370840">
                <a:tc>
                  <a:txBody>
                    <a:bodyPr/>
                    <a:lstStyle/>
                    <a:p>
                      <a:pPr algn="r"/>
                      <a:r>
                        <a:rPr lang="en-US" sz="1400" b="1" i="1"/>
                        <a:t>GRAD</a:t>
                      </a:r>
                    </a:p>
                  </a:txBody>
                  <a:tcPr/>
                </a:tc>
                <a:tc>
                  <a:txBody>
                    <a:bodyPr/>
                    <a:lstStyle/>
                    <a:p>
                      <a:pPr lvl="0">
                        <a:buNone/>
                      </a:pPr>
                      <a:r>
                        <a:rPr lang="en-US" sz="1400" b="0" i="0" u="none" strike="noStrike" noProof="0">
                          <a:latin typeface="Corbel"/>
                        </a:rPr>
                        <a:t>4.9%</a:t>
                      </a:r>
                      <a:endParaRPr lang="en-US" sz="1400"/>
                    </a:p>
                  </a:txBody>
                  <a:tcPr/>
                </a:tc>
                <a:tc>
                  <a:txBody>
                    <a:bodyPr/>
                    <a:lstStyle/>
                    <a:p>
                      <a:pPr lvl="0">
                        <a:buNone/>
                      </a:pPr>
                      <a:r>
                        <a:rPr lang="en-US" sz="1400" b="0" i="0" u="none" strike="noStrike" noProof="0">
                          <a:latin typeface="Corbel"/>
                        </a:rPr>
                        <a:t>4.8%</a:t>
                      </a:r>
                      <a:endParaRPr lang="en-US" sz="1400"/>
                    </a:p>
                  </a:txBody>
                  <a:tcPr/>
                </a:tc>
                <a:tc>
                  <a:txBody>
                    <a:bodyPr/>
                    <a:lstStyle/>
                    <a:p>
                      <a:pPr lvl="0">
                        <a:buNone/>
                      </a:pPr>
                      <a:r>
                        <a:rPr lang="en-US" sz="1400" b="0" i="0" u="none" strike="noStrike" noProof="0">
                          <a:latin typeface="Corbel"/>
                        </a:rPr>
                        <a:t>4.5%</a:t>
                      </a:r>
                    </a:p>
                  </a:txBody>
                  <a:tcPr/>
                </a:tc>
                <a:tc>
                  <a:txBody>
                    <a:bodyPr/>
                    <a:lstStyle/>
                    <a:p>
                      <a:pPr lvl="0">
                        <a:buNone/>
                      </a:pPr>
                      <a:r>
                        <a:rPr lang="en-US" sz="1400" b="0" i="0" u="none" strike="noStrike" noProof="0">
                          <a:latin typeface="Corbel"/>
                        </a:rPr>
                        <a:t>5.8%</a:t>
                      </a:r>
                      <a:endParaRPr lang="en-US" sz="1400"/>
                    </a:p>
                  </a:txBody>
                  <a:tcPr/>
                </a:tc>
                <a:tc>
                  <a:txBody>
                    <a:bodyPr/>
                    <a:lstStyle/>
                    <a:p>
                      <a:pPr lvl="0">
                        <a:buNone/>
                      </a:pPr>
                      <a:r>
                        <a:rPr lang="en-US" sz="1400" b="0" i="0" u="none" strike="noStrike" noProof="0">
                          <a:latin typeface="Corbel"/>
                        </a:rPr>
                        <a:t>5.5%</a:t>
                      </a:r>
                      <a:endParaRPr lang="en-US" sz="1400"/>
                    </a:p>
                  </a:txBody>
                  <a:tcPr/>
                </a:tc>
                <a:extLst>
                  <a:ext uri="{0D108BD9-81ED-4DB2-BD59-A6C34878D82A}">
                    <a16:rowId xmlns:a16="http://schemas.microsoft.com/office/drawing/2014/main" val="806755439"/>
                  </a:ext>
                </a:extLst>
              </a:tr>
              <a:tr h="370840">
                <a:tc>
                  <a:txBody>
                    <a:bodyPr/>
                    <a:lstStyle/>
                    <a:p>
                      <a:pPr algn="r"/>
                      <a:r>
                        <a:rPr lang="en-US" sz="1400" b="1" i="1"/>
                        <a:t>MEDS</a:t>
                      </a:r>
                    </a:p>
                  </a:txBody>
                  <a:tcPr/>
                </a:tc>
                <a:tc>
                  <a:txBody>
                    <a:bodyPr/>
                    <a:lstStyle/>
                    <a:p>
                      <a:pPr lvl="0">
                        <a:buNone/>
                      </a:pPr>
                      <a:r>
                        <a:rPr lang="en-US" sz="1400" b="0" i="0" u="none" strike="noStrike" noProof="0">
                          <a:latin typeface="Corbel"/>
                        </a:rPr>
                        <a:t>2.1%</a:t>
                      </a:r>
                      <a:endParaRPr lang="en-US" sz="1400"/>
                    </a:p>
                  </a:txBody>
                  <a:tcPr/>
                </a:tc>
                <a:tc>
                  <a:txBody>
                    <a:bodyPr/>
                    <a:lstStyle/>
                    <a:p>
                      <a:pPr lvl="0">
                        <a:buNone/>
                      </a:pPr>
                      <a:r>
                        <a:rPr lang="en-US" sz="1400" b="0" i="0" u="none" strike="noStrike" noProof="0">
                          <a:latin typeface="Corbel"/>
                        </a:rPr>
                        <a:t>2.7%</a:t>
                      </a:r>
                      <a:endParaRPr lang="en-US" sz="1400"/>
                    </a:p>
                  </a:txBody>
                  <a:tcPr/>
                </a:tc>
                <a:tc>
                  <a:txBody>
                    <a:bodyPr/>
                    <a:lstStyle/>
                    <a:p>
                      <a:pPr lvl="0">
                        <a:buNone/>
                      </a:pPr>
                      <a:r>
                        <a:rPr lang="en-US" sz="1400" b="0" i="0" u="none" strike="noStrike" noProof="0">
                          <a:latin typeface="Corbel"/>
                        </a:rPr>
                        <a:t>3.6%</a:t>
                      </a:r>
                      <a:endParaRPr lang="en-US" sz="1400"/>
                    </a:p>
                  </a:txBody>
                  <a:tcPr/>
                </a:tc>
                <a:tc>
                  <a:txBody>
                    <a:bodyPr/>
                    <a:lstStyle/>
                    <a:p>
                      <a:pPr lvl="0">
                        <a:buNone/>
                      </a:pPr>
                      <a:r>
                        <a:rPr lang="en-US" sz="1400" b="0" i="0" u="none" strike="noStrike" noProof="0">
                          <a:latin typeface="Corbel"/>
                        </a:rPr>
                        <a:t>4.1%</a:t>
                      </a:r>
                      <a:endParaRPr lang="en-US" sz="1400"/>
                    </a:p>
                  </a:txBody>
                  <a:tcPr/>
                </a:tc>
                <a:tc>
                  <a:txBody>
                    <a:bodyPr/>
                    <a:lstStyle/>
                    <a:p>
                      <a:pPr lvl="0">
                        <a:buNone/>
                      </a:pPr>
                      <a:r>
                        <a:rPr lang="en-US" sz="1400" b="0" i="0" u="none" strike="noStrike" noProof="0">
                          <a:latin typeface="Corbel"/>
                        </a:rPr>
                        <a:t>4.5%</a:t>
                      </a:r>
                      <a:endParaRPr lang="en-US" sz="1400"/>
                    </a:p>
                  </a:txBody>
                  <a:tcPr/>
                </a:tc>
                <a:extLst>
                  <a:ext uri="{0D108BD9-81ED-4DB2-BD59-A6C34878D82A}">
                    <a16:rowId xmlns:a16="http://schemas.microsoft.com/office/drawing/2014/main" val="689744819"/>
                  </a:ext>
                </a:extLst>
              </a:tr>
              <a:tr h="370840">
                <a:tc>
                  <a:txBody>
                    <a:bodyPr/>
                    <a:lstStyle/>
                    <a:p>
                      <a:pPr algn="r"/>
                      <a:r>
                        <a:rPr lang="en-US" sz="1400" b="1" i="1"/>
                        <a:t>PHAR</a:t>
                      </a:r>
                    </a:p>
                  </a:txBody>
                  <a:tcPr/>
                </a:tc>
                <a:tc>
                  <a:txBody>
                    <a:bodyPr/>
                    <a:lstStyle/>
                    <a:p>
                      <a:pPr lvl="0">
                        <a:buNone/>
                      </a:pPr>
                      <a:r>
                        <a:rPr lang="en-US" sz="1400" b="0" i="0" u="none" strike="noStrike" noProof="0">
                          <a:latin typeface="Corbel"/>
                        </a:rPr>
                        <a:t>5.1%</a:t>
                      </a:r>
                      <a:endParaRPr lang="en-US" sz="1400"/>
                    </a:p>
                  </a:txBody>
                  <a:tcPr/>
                </a:tc>
                <a:tc>
                  <a:txBody>
                    <a:bodyPr/>
                    <a:lstStyle/>
                    <a:p>
                      <a:pPr lvl="0">
                        <a:buNone/>
                      </a:pPr>
                      <a:r>
                        <a:rPr lang="en-US" sz="1400" b="0" i="0" u="none" strike="noStrike" noProof="0">
                          <a:latin typeface="Corbel"/>
                        </a:rPr>
                        <a:t>4.5%</a:t>
                      </a:r>
                      <a:endParaRPr lang="en-US" sz="1400"/>
                    </a:p>
                  </a:txBody>
                  <a:tcPr/>
                </a:tc>
                <a:tc>
                  <a:txBody>
                    <a:bodyPr/>
                    <a:lstStyle/>
                    <a:p>
                      <a:pPr lvl="0">
                        <a:buNone/>
                      </a:pPr>
                      <a:r>
                        <a:rPr lang="en-US" sz="1400" b="0" i="0" u="none" strike="noStrike" noProof="0">
                          <a:latin typeface="Corbel"/>
                        </a:rPr>
                        <a:t>3.8%</a:t>
                      </a:r>
                      <a:endParaRPr lang="en-US" sz="1400"/>
                    </a:p>
                  </a:txBody>
                  <a:tcPr/>
                </a:tc>
                <a:tc>
                  <a:txBody>
                    <a:bodyPr/>
                    <a:lstStyle/>
                    <a:p>
                      <a:pPr lvl="0">
                        <a:buNone/>
                      </a:pPr>
                      <a:r>
                        <a:rPr lang="en-US" sz="1400" b="0" i="0" u="none" strike="noStrike" noProof="0">
                          <a:latin typeface="Corbel"/>
                        </a:rPr>
                        <a:t>3.3%</a:t>
                      </a:r>
                      <a:endParaRPr lang="en-US" sz="1400"/>
                    </a:p>
                  </a:txBody>
                  <a:tcPr/>
                </a:tc>
                <a:tc>
                  <a:txBody>
                    <a:bodyPr/>
                    <a:lstStyle/>
                    <a:p>
                      <a:pPr lvl="0">
                        <a:buNone/>
                      </a:pPr>
                      <a:r>
                        <a:rPr lang="en-US" sz="1400" b="0" i="0" u="none" strike="noStrike" noProof="0">
                          <a:latin typeface="Corbel"/>
                        </a:rPr>
                        <a:t>3.0%</a:t>
                      </a:r>
                      <a:endParaRPr lang="en-US" sz="1400"/>
                    </a:p>
                  </a:txBody>
                  <a:tcPr/>
                </a:tc>
                <a:extLst>
                  <a:ext uri="{0D108BD9-81ED-4DB2-BD59-A6C34878D82A}">
                    <a16:rowId xmlns:a16="http://schemas.microsoft.com/office/drawing/2014/main" val="2095412184"/>
                  </a:ext>
                </a:extLst>
              </a:tr>
              <a:tr h="370840">
                <a:tc>
                  <a:txBody>
                    <a:bodyPr/>
                    <a:lstStyle/>
                    <a:p>
                      <a:pPr algn="r"/>
                      <a:r>
                        <a:rPr lang="en-US" sz="1400" b="1" i="1"/>
                        <a:t>VETM</a:t>
                      </a:r>
                    </a:p>
                  </a:txBody>
                  <a:tcPr/>
                </a:tc>
                <a:tc>
                  <a:txBody>
                    <a:bodyPr/>
                    <a:lstStyle/>
                    <a:p>
                      <a:pPr lvl="0">
                        <a:buNone/>
                      </a:pPr>
                      <a:r>
                        <a:rPr lang="en-US" sz="1400" b="0" i="0" u="none" strike="noStrike" noProof="0">
                          <a:latin typeface="Corbel"/>
                        </a:rPr>
                        <a:t>1.8%</a:t>
                      </a:r>
                      <a:endParaRPr lang="en-US" sz="1400"/>
                    </a:p>
                  </a:txBody>
                  <a:tcPr/>
                </a:tc>
                <a:tc>
                  <a:txBody>
                    <a:bodyPr/>
                    <a:lstStyle/>
                    <a:p>
                      <a:pPr lvl="0">
                        <a:buNone/>
                      </a:pPr>
                      <a:r>
                        <a:rPr lang="en-US" sz="1400" b="0" i="0" u="none" strike="noStrike" noProof="0">
                          <a:latin typeface="Corbel"/>
                        </a:rPr>
                        <a:t>2.0%</a:t>
                      </a:r>
                      <a:endParaRPr lang="en-US" sz="1400"/>
                    </a:p>
                  </a:txBody>
                  <a:tcPr/>
                </a:tc>
                <a:tc>
                  <a:txBody>
                    <a:bodyPr/>
                    <a:lstStyle/>
                    <a:p>
                      <a:pPr lvl="0">
                        <a:buNone/>
                      </a:pPr>
                      <a:r>
                        <a:rPr lang="en-US" sz="1400" b="0" i="0" u="none" strike="noStrike" noProof="0">
                          <a:latin typeface="Corbel"/>
                        </a:rPr>
                        <a:t>2.3%</a:t>
                      </a:r>
                      <a:endParaRPr lang="en-US" sz="1400"/>
                    </a:p>
                  </a:txBody>
                  <a:tcPr/>
                </a:tc>
                <a:tc>
                  <a:txBody>
                    <a:bodyPr/>
                    <a:lstStyle/>
                    <a:p>
                      <a:pPr lvl="0">
                        <a:buNone/>
                      </a:pPr>
                      <a:r>
                        <a:rPr lang="en-US" sz="1400" b="0" i="0" u="none" strike="noStrike" noProof="0">
                          <a:latin typeface="Corbel"/>
                        </a:rPr>
                        <a:t>3.0%</a:t>
                      </a:r>
                      <a:endParaRPr lang="en-US" sz="1400"/>
                    </a:p>
                  </a:txBody>
                  <a:tcPr/>
                </a:tc>
                <a:tc>
                  <a:txBody>
                    <a:bodyPr/>
                    <a:lstStyle/>
                    <a:p>
                      <a:pPr lvl="0">
                        <a:buNone/>
                      </a:pPr>
                      <a:r>
                        <a:rPr lang="en-US" sz="1400" b="0" i="0" u="none" strike="noStrike" noProof="0">
                          <a:latin typeface="Corbel"/>
                        </a:rPr>
                        <a:t>3.2%</a:t>
                      </a:r>
                      <a:endParaRPr lang="en-US" sz="1400"/>
                    </a:p>
                  </a:txBody>
                  <a:tcPr/>
                </a:tc>
                <a:extLst>
                  <a:ext uri="{0D108BD9-81ED-4DB2-BD59-A6C34878D82A}">
                    <a16:rowId xmlns:a16="http://schemas.microsoft.com/office/drawing/2014/main" val="2727207523"/>
                  </a:ext>
                </a:extLst>
              </a:tr>
              <a:tr h="370839">
                <a:tc>
                  <a:txBody>
                    <a:bodyPr/>
                    <a:lstStyle/>
                    <a:p>
                      <a:pPr lvl="0" algn="r">
                        <a:buNone/>
                      </a:pPr>
                      <a:r>
                        <a:rPr lang="en-US" sz="1400" b="1" i="1"/>
                        <a:t>Total Overall</a:t>
                      </a:r>
                    </a:p>
                  </a:txBody>
                  <a:tcPr/>
                </a:tc>
                <a:tc>
                  <a:txBody>
                    <a:bodyPr/>
                    <a:lstStyle/>
                    <a:p>
                      <a:pPr lvl="0">
                        <a:buNone/>
                      </a:pPr>
                      <a:r>
                        <a:rPr lang="en-US" sz="1400" b="1" i="0" u="none" strike="noStrike" noProof="0">
                          <a:latin typeface="Corbel"/>
                        </a:rPr>
                        <a:t>18.0%</a:t>
                      </a:r>
                    </a:p>
                  </a:txBody>
                  <a:tcPr/>
                </a:tc>
                <a:tc>
                  <a:txBody>
                    <a:bodyPr/>
                    <a:lstStyle/>
                    <a:p>
                      <a:pPr lvl="0">
                        <a:buNone/>
                      </a:pPr>
                      <a:r>
                        <a:rPr lang="en-US" sz="1400" b="1" i="0" u="none" strike="noStrike" noProof="0">
                          <a:latin typeface="Corbel"/>
                        </a:rPr>
                        <a:t>18.5%</a:t>
                      </a:r>
                    </a:p>
                  </a:txBody>
                  <a:tcPr/>
                </a:tc>
                <a:tc>
                  <a:txBody>
                    <a:bodyPr/>
                    <a:lstStyle/>
                    <a:p>
                      <a:pPr lvl="0">
                        <a:buNone/>
                      </a:pPr>
                      <a:r>
                        <a:rPr lang="en-US" sz="1400" b="1" i="0" u="none" strike="noStrike" noProof="0">
                          <a:latin typeface="Corbel"/>
                        </a:rPr>
                        <a:t>18.8%</a:t>
                      </a:r>
                    </a:p>
                  </a:txBody>
                  <a:tcPr/>
                </a:tc>
                <a:tc>
                  <a:txBody>
                    <a:bodyPr/>
                    <a:lstStyle/>
                    <a:p>
                      <a:pPr lvl="0">
                        <a:buNone/>
                      </a:pPr>
                      <a:r>
                        <a:rPr lang="en-US" sz="1400" b="1" i="0" u="none" strike="noStrike" noProof="0">
                          <a:latin typeface="Corbel"/>
                        </a:rPr>
                        <a:t>20.4%</a:t>
                      </a:r>
                    </a:p>
                  </a:txBody>
                  <a:tcPr/>
                </a:tc>
                <a:tc>
                  <a:txBody>
                    <a:bodyPr/>
                    <a:lstStyle/>
                    <a:p>
                      <a:pPr lvl="0">
                        <a:buNone/>
                      </a:pPr>
                      <a:r>
                        <a:rPr lang="en-US" sz="1400" b="1" i="0" u="none" strike="noStrike" noProof="0">
                          <a:latin typeface="Corbel"/>
                        </a:rPr>
                        <a:t>20.0%</a:t>
                      </a:r>
                    </a:p>
                  </a:txBody>
                  <a:tcPr/>
                </a:tc>
                <a:extLst>
                  <a:ext uri="{0D108BD9-81ED-4DB2-BD59-A6C34878D82A}">
                    <a16:rowId xmlns:a16="http://schemas.microsoft.com/office/drawing/2014/main" val="3780018413"/>
                  </a:ext>
                </a:extLst>
              </a:tr>
            </a:tbl>
          </a:graphicData>
        </a:graphic>
      </p:graphicFrame>
      <p:sp>
        <p:nvSpPr>
          <p:cNvPr id="3" name="TextBox 2">
            <a:extLst>
              <a:ext uri="{FF2B5EF4-FFF2-40B4-BE49-F238E27FC236}">
                <a16:creationId xmlns:a16="http://schemas.microsoft.com/office/drawing/2014/main" id="{74235940-478F-AB24-9500-8CC789F8D349}"/>
              </a:ext>
            </a:extLst>
          </p:cNvPr>
          <p:cNvSpPr txBox="1"/>
          <p:nvPr/>
        </p:nvSpPr>
        <p:spPr>
          <a:xfrm>
            <a:off x="1111250" y="5450416"/>
            <a:ext cx="68474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rPr>
              <a:t>*Award  Year Includes: Fall, Winter*, Spring, Summer</a:t>
            </a:r>
          </a:p>
        </p:txBody>
      </p:sp>
    </p:spTree>
    <p:extLst>
      <p:ext uri="{BB962C8B-B14F-4D97-AF65-F5344CB8AC3E}">
        <p14:creationId xmlns:p14="http://schemas.microsoft.com/office/powerpoint/2010/main" val="269068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Challenges and Risks</a:t>
            </a:r>
          </a:p>
        </p:txBody>
      </p:sp>
      <p:sp>
        <p:nvSpPr>
          <p:cNvPr id="3" name="Content Placeholder 2"/>
          <p:cNvSpPr>
            <a:spLocks noGrp="1"/>
          </p:cNvSpPr>
          <p:nvPr>
            <p:ph idx="1"/>
          </p:nvPr>
        </p:nvSpPr>
        <p:spPr/>
        <p:txBody>
          <a:bodyPr/>
          <a:lstStyle/>
          <a:p>
            <a:r>
              <a:rPr sz="2200"/>
              <a:t>Funding gaps for high-cost programs</a:t>
            </a:r>
            <a:endParaRPr lang="en-US" sz="2200"/>
          </a:p>
          <a:p>
            <a:r>
              <a:rPr sz="2200"/>
              <a:t>Student </a:t>
            </a:r>
            <a:r>
              <a:rPr lang="en-US" sz="2200"/>
              <a:t>financial insecurity, </a:t>
            </a:r>
            <a:r>
              <a:rPr sz="2200"/>
              <a:t>confusion and misinformation</a:t>
            </a:r>
          </a:p>
          <a:p>
            <a:r>
              <a:rPr sz="2200"/>
              <a:t>Potential enrollment decline in certain disciplines</a:t>
            </a:r>
          </a:p>
          <a:p>
            <a:r>
              <a:rPr sz="2200"/>
              <a:t>Increased administrative complexity for aid offices</a:t>
            </a:r>
          </a:p>
          <a:p>
            <a:r>
              <a:rPr lang="en-US" sz="2200"/>
              <a:t>Compounding risk with assistantships with decreasing availability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Next Step</a:t>
            </a:r>
            <a:r>
              <a:rPr lang="en-US"/>
              <a:t>s</a:t>
            </a:r>
            <a:endParaRPr/>
          </a:p>
        </p:txBody>
      </p:sp>
      <p:sp>
        <p:nvSpPr>
          <p:cNvPr id="3" name="Content Placeholder 2"/>
          <p:cNvSpPr>
            <a:spLocks noGrp="1"/>
          </p:cNvSpPr>
          <p:nvPr>
            <p:ph idx="1"/>
          </p:nvPr>
        </p:nvSpPr>
        <p:spPr/>
        <p:txBody>
          <a:bodyPr/>
          <a:lstStyle/>
          <a:p>
            <a:pPr marL="0" indent="0">
              <a:buNone/>
            </a:pPr>
            <a:r>
              <a:rPr sz="2200"/>
              <a:t>1. Map all professional and graduate programs to determine applicable borrowing category</a:t>
            </a:r>
            <a:r>
              <a:rPr lang="en-US" sz="2200"/>
              <a:t> (SFS)</a:t>
            </a:r>
          </a:p>
          <a:p>
            <a:pPr marL="0" indent="0">
              <a:buNone/>
            </a:pPr>
            <a:r>
              <a:rPr sz="2200"/>
              <a:t>2. Develop communication </a:t>
            </a:r>
            <a:r>
              <a:rPr lang="en-US" sz="2200"/>
              <a:t>new and continuing students (SFS)</a:t>
            </a:r>
            <a:endParaRPr sz="2200"/>
          </a:p>
          <a:p>
            <a:pPr marL="0" indent="0">
              <a:buNone/>
            </a:pPr>
            <a:r>
              <a:rPr sz="2200"/>
              <a:t>3. Review institutional aid strategy and scholarship alignment</a:t>
            </a:r>
            <a:endParaRPr lang="en-US" sz="2200"/>
          </a:p>
          <a:p>
            <a:pPr marL="0" indent="0">
              <a:buNone/>
            </a:pPr>
            <a:r>
              <a:rPr lang="en-US" sz="2200"/>
              <a:t>4. Establish financial aid packaging guidelines for 2026-2027 (SFS)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Summary &amp; Key Takeaways</a:t>
            </a:r>
          </a:p>
        </p:txBody>
      </p:sp>
      <p:sp>
        <p:nvSpPr>
          <p:cNvPr id="3" name="Content Placeholder 2"/>
          <p:cNvSpPr>
            <a:spLocks noGrp="1"/>
          </p:cNvSpPr>
          <p:nvPr>
            <p:ph idx="1"/>
          </p:nvPr>
        </p:nvSpPr>
        <p:spPr>
          <a:xfrm>
            <a:off x="809553" y="1984648"/>
            <a:ext cx="5211565" cy="4538327"/>
          </a:xfrm>
        </p:spPr>
        <p:txBody>
          <a:bodyPr/>
          <a:lstStyle/>
          <a:p>
            <a:r>
              <a:t>Major shift in federal aid policy affecting </a:t>
            </a:r>
            <a:r>
              <a:rPr lang="en-US"/>
              <a:t>graduate and </a:t>
            </a:r>
            <a:r>
              <a:t>professional programs.</a:t>
            </a:r>
            <a:endParaRPr lang="en-US"/>
          </a:p>
          <a:p>
            <a:r>
              <a:t>Leadership alignment and planning are critical.</a:t>
            </a:r>
          </a:p>
          <a:p>
            <a:r>
              <a:t>Early action ensures institutional readiness and continued student access to aid.</a:t>
            </a:r>
          </a:p>
          <a:p>
            <a:r>
              <a:rPr lang="en-US"/>
              <a:t>Possible enrollment impact.</a:t>
            </a:r>
          </a:p>
          <a:p>
            <a:r>
              <a:rPr lang="en-US"/>
              <a:t>Economic pressure to low-resourced students.</a:t>
            </a:r>
          </a:p>
          <a:p>
            <a:r>
              <a:rPr lang="en-US"/>
              <a:t>SFS Partner Portal: draft analysis of loan impact and info:</a:t>
            </a:r>
            <a:br>
              <a:rPr lang="en-US"/>
            </a:br>
            <a:r>
              <a:rPr lang="en-US">
                <a:solidFill>
                  <a:schemeClr val="bg1">
                    <a:lumMod val="85000"/>
                  </a:schemeClr>
                </a:solidFill>
                <a:ea typeface="+mn-lt"/>
                <a:cs typeface="+mn-lt"/>
                <a:hlinkClick r:id="rId3">
                  <a:extLst>
                    <a:ext uri="{A12FA001-AC4F-418D-AE19-62706E023703}">
                      <ahyp:hlinkClr xmlns:ahyp="http://schemas.microsoft.com/office/drawing/2018/hyperlinkcolor" val="tx"/>
                    </a:ext>
                  </a:extLst>
                </a:hlinkClick>
              </a:rPr>
              <a:t>https://sfspartners.wsu.edu/one-big-beautiful-bill-act/</a:t>
            </a:r>
            <a:r>
              <a:rPr lang="en-US">
                <a:solidFill>
                  <a:schemeClr val="bg1">
                    <a:lumMod val="85000"/>
                  </a:schemeClr>
                </a:solidFill>
                <a:ea typeface="+mn-lt"/>
                <a:cs typeface="+mn-lt"/>
              </a:rPr>
              <a:t> </a:t>
            </a:r>
          </a:p>
          <a:p>
            <a:r>
              <a:rPr lang="en-US"/>
              <a:t>SFS Info Link: </a:t>
            </a:r>
            <a:br>
              <a:rPr lang="en-US">
                <a:ea typeface="+mn-lt"/>
                <a:cs typeface="+mn-lt"/>
              </a:rPr>
            </a:br>
            <a:r>
              <a:rPr lang="en-US">
                <a:solidFill>
                  <a:schemeClr val="bg1">
                    <a:lumMod val="85000"/>
                  </a:schemeClr>
                </a:solidFill>
                <a:ea typeface="+mn-lt"/>
                <a:cs typeface="+mn-lt"/>
                <a:hlinkClick r:id="rId4">
                  <a:extLst>
                    <a:ext uri="{A12FA001-AC4F-418D-AE19-62706E023703}">
                      <ahyp:hlinkClr xmlns:ahyp="http://schemas.microsoft.com/office/drawing/2018/hyperlinkcolor" val="tx"/>
                    </a:ext>
                  </a:extLst>
                </a:hlinkClick>
              </a:rPr>
              <a:t>https://financialaid.wsu.edu/2025/11/10/one-big-beautiful-bill-act-2026-27-changes-to-federal-financial-aid/</a:t>
            </a:r>
            <a:r>
              <a:rPr lang="en-US">
                <a:solidFill>
                  <a:schemeClr val="bg1">
                    <a:lumMod val="85000"/>
                  </a:schemeClr>
                </a:solidFill>
                <a:ea typeface="+mn-lt"/>
                <a:cs typeface="+mn-lt"/>
              </a:rPr>
              <a:t> </a:t>
            </a:r>
          </a:p>
          <a:p>
            <a:pPr marL="0" indent="0">
              <a:buNone/>
            </a:pPr>
            <a:endParaRPr lang="en-US">
              <a:ea typeface="+mn-lt"/>
              <a:cs typeface="+mn-lt"/>
            </a:endParaRPr>
          </a:p>
        </p:txBody>
      </p:sp>
      <p:pic>
        <p:nvPicPr>
          <p:cNvPr id="4" name="Picture 3" descr="A qr code with red squares&#10;&#10;AI-generated content may be incorrect.">
            <a:extLst>
              <a:ext uri="{FF2B5EF4-FFF2-40B4-BE49-F238E27FC236}">
                <a16:creationId xmlns:a16="http://schemas.microsoft.com/office/drawing/2014/main" id="{E6647088-C981-07F4-5B45-CE70A0016410}"/>
              </a:ext>
            </a:extLst>
          </p:cNvPr>
          <p:cNvPicPr>
            <a:picLocks noChangeAspect="1"/>
          </p:cNvPicPr>
          <p:nvPr/>
        </p:nvPicPr>
        <p:blipFill>
          <a:blip r:embed="rId5"/>
          <a:stretch>
            <a:fillRect/>
          </a:stretch>
        </p:blipFill>
        <p:spPr>
          <a:xfrm>
            <a:off x="6162471" y="1624518"/>
            <a:ext cx="2509737" cy="25097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Questions &amp; Discussion</a:t>
            </a:r>
          </a:p>
        </p:txBody>
      </p:sp>
      <p:sp>
        <p:nvSpPr>
          <p:cNvPr id="3" name="Content Placeholder 2"/>
          <p:cNvSpPr>
            <a:spLocks noGrp="1"/>
          </p:cNvSpPr>
          <p:nvPr>
            <p:ph idx="1"/>
          </p:nvPr>
        </p:nvSpPr>
        <p:spPr>
          <a:xfrm>
            <a:off x="809553" y="1976290"/>
            <a:ext cx="7547372" cy="3787380"/>
          </a:xfrm>
        </p:spPr>
        <p:txBody>
          <a:bodyPr/>
          <a:lstStyle/>
          <a:p>
            <a:r>
              <a:rPr sz="2000"/>
              <a:t>Topics to </a:t>
            </a:r>
            <a:r>
              <a:rPr lang="en-US" sz="2000"/>
              <a:t>consider:</a:t>
            </a:r>
            <a:r>
              <a:rPr sz="2000"/>
              <a:t> </a:t>
            </a:r>
            <a:endParaRPr lang="en-US" sz="2000"/>
          </a:p>
          <a:p>
            <a:pPr lvl="1"/>
            <a:r>
              <a:rPr lang="en-US" sz="2000"/>
              <a:t>Student</a:t>
            </a:r>
            <a:r>
              <a:rPr sz="2000"/>
              <a:t> communication</a:t>
            </a:r>
            <a:endParaRPr lang="en-US" sz="2000"/>
          </a:p>
          <a:p>
            <a:pPr lvl="1"/>
            <a:r>
              <a:rPr lang="en-US" sz="2000"/>
              <a:t>Institutional coordination</a:t>
            </a:r>
          </a:p>
          <a:p>
            <a:pPr lvl="2">
              <a:buFont typeface="Wingdings" panose="020B0604020202020204" pitchFamily="34" charset="0"/>
              <a:buChar char="§"/>
            </a:pPr>
            <a:r>
              <a:rPr lang="en-US" sz="1850"/>
              <a:t>Alternative funding solutions</a:t>
            </a:r>
          </a:p>
          <a:p>
            <a:pPr lvl="3"/>
            <a:r>
              <a:rPr lang="en-US" sz="1850"/>
              <a:t>3rd Party Private Loan Agent Contracting?</a:t>
            </a:r>
            <a:endParaRPr lang="en-US" sz="2000"/>
          </a:p>
          <a:p>
            <a:r>
              <a:rPr lang="en-US" sz="2000"/>
              <a:t>Strategic Opportunities – Ideas??</a:t>
            </a:r>
          </a:p>
          <a:p>
            <a:pPr lvl="1"/>
            <a:r>
              <a:rPr lang="en-US" sz="2000"/>
              <a:t>Expand partnerships for private financing with student protections</a:t>
            </a:r>
          </a:p>
          <a:p>
            <a:pPr lvl="1"/>
            <a:r>
              <a:rPr lang="en-US" sz="2000"/>
              <a:t>Increase fundraising for professional student scholarships</a:t>
            </a:r>
          </a:p>
          <a:p>
            <a:pPr lvl="1"/>
            <a:r>
              <a:rPr lang="en-US" sz="2000"/>
              <a:t>Integrate financial literacy modules into program onboarding</a:t>
            </a:r>
          </a:p>
          <a:p>
            <a:pPr lvl="1"/>
            <a:r>
              <a:rPr lang="en-US" sz="2000"/>
              <a:t>Leverage WSU system data to demonstrate professional program outcomes</a:t>
            </a:r>
          </a:p>
          <a:p>
            <a:pPr lvl="1"/>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atin typeface="Corbel"/>
              </a:rPr>
              <a:t>Institutional </a:t>
            </a:r>
            <a:r>
              <a:rPr lang="en-US">
                <a:latin typeface="Corbel"/>
              </a:rPr>
              <a:t>Challenges</a:t>
            </a:r>
            <a:endParaRPr/>
          </a:p>
        </p:txBody>
      </p:sp>
      <p:sp>
        <p:nvSpPr>
          <p:cNvPr id="3" name="Content Placeholder 2"/>
          <p:cNvSpPr>
            <a:spLocks noGrp="1"/>
          </p:cNvSpPr>
          <p:nvPr>
            <p:ph idx="1"/>
          </p:nvPr>
        </p:nvSpPr>
        <p:spPr/>
        <p:txBody>
          <a:bodyPr/>
          <a:lstStyle/>
          <a:p>
            <a:r>
              <a:rPr sz="2200"/>
              <a:t>Reduced borrowing limits may constrain enrollment and access.</a:t>
            </a:r>
            <a:endParaRPr lang="en-US" sz="2200"/>
          </a:p>
          <a:p>
            <a:r>
              <a:rPr sz="2200"/>
              <a:t>Increased demand for institutional aid</a:t>
            </a:r>
            <a:r>
              <a:rPr lang="en-US" sz="2200"/>
              <a:t>, </a:t>
            </a:r>
            <a:r>
              <a:rPr sz="2200"/>
              <a:t>external scholarships</a:t>
            </a:r>
            <a:r>
              <a:rPr lang="en-US" sz="2200"/>
              <a:t>, and private student loans</a:t>
            </a:r>
            <a:r>
              <a:rPr sz="2200"/>
              <a:t>.</a:t>
            </a:r>
          </a:p>
          <a:p>
            <a:r>
              <a:rPr sz="2200"/>
              <a:t>Necessity for enhanced advising and cost transparency.</a:t>
            </a:r>
          </a:p>
          <a:p>
            <a:pPr marL="0" indent="0">
              <a:buNone/>
            </a:pPr>
            <a:endParaRPr lang="en-US"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Timeline &amp; Effective Dates</a:t>
            </a:r>
          </a:p>
        </p:txBody>
      </p:sp>
      <p:sp>
        <p:nvSpPr>
          <p:cNvPr id="3" name="Content Placeholder 2"/>
          <p:cNvSpPr>
            <a:spLocks noGrp="1"/>
          </p:cNvSpPr>
          <p:nvPr>
            <p:ph idx="1"/>
          </p:nvPr>
        </p:nvSpPr>
        <p:spPr/>
        <p:txBody>
          <a:bodyPr/>
          <a:lstStyle/>
          <a:p>
            <a:r>
              <a:rPr sz="2200"/>
              <a:t>Signed into law: July 4, 2025</a:t>
            </a:r>
            <a:endParaRPr lang="en-US" sz="2200"/>
          </a:p>
          <a:p>
            <a:r>
              <a:rPr sz="2200"/>
              <a:t>Effective date for new aid rules: July 1, 2026</a:t>
            </a:r>
          </a:p>
          <a:p>
            <a:r>
              <a:rPr lang="en-US" sz="2200"/>
              <a:t>Final regulation language due: June 30, 2026</a:t>
            </a:r>
          </a:p>
          <a:p>
            <a:r>
              <a:rPr sz="2200"/>
              <a:t>Grandfather provisions for current borrowers enrolled prior to July 1, </a:t>
            </a:r>
            <a:r>
              <a:rPr lang="en-US" sz="2200"/>
              <a:t>2026, and actively borrowing</a:t>
            </a:r>
          </a:p>
          <a:p>
            <a:r>
              <a:rPr lang="en-US" sz="2200"/>
              <a:t>Negotiated Rulemaking Sessions concluded on November 6th</a:t>
            </a:r>
          </a:p>
          <a:p>
            <a:r>
              <a:rPr lang="en-US" sz="2200"/>
              <a:t>Regulation specific language will be open for public comment and finalized at a later date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Summary of Major Financial Aid Changes</a:t>
            </a:r>
          </a:p>
        </p:txBody>
      </p:sp>
      <p:sp>
        <p:nvSpPr>
          <p:cNvPr id="3" name="Content Placeholder 2"/>
          <p:cNvSpPr>
            <a:spLocks noGrp="1"/>
          </p:cNvSpPr>
          <p:nvPr>
            <p:ph idx="1"/>
          </p:nvPr>
        </p:nvSpPr>
        <p:spPr/>
        <p:txBody>
          <a:bodyPr/>
          <a:lstStyle/>
          <a:p>
            <a:r>
              <a:rPr lang="en-US" sz="2200"/>
              <a:t>New annual and lifetime borrowing caps</a:t>
            </a:r>
          </a:p>
          <a:p>
            <a:r>
              <a:rPr lang="en-US" sz="2200"/>
              <a:t>Elimination of Graduate PLUS Loans</a:t>
            </a:r>
            <a:endParaRPr sz="2200"/>
          </a:p>
          <a:p>
            <a:r>
              <a:rPr lang="en-US" sz="2200"/>
              <a:t>Prorated limits for less than full time enrollment</a:t>
            </a:r>
            <a:endParaRPr sz="2200"/>
          </a:p>
          <a:p>
            <a:r>
              <a:rPr lang="en-US" sz="2200"/>
              <a:t>Definition of Professional student</a:t>
            </a:r>
          </a:p>
          <a:p>
            <a:r>
              <a:rPr lang="en-US" sz="2200"/>
              <a:t>Institutional accountability</a:t>
            </a:r>
          </a:p>
          <a:p>
            <a:r>
              <a:rPr lang="en-US" sz="2200"/>
              <a:t>New repayment options replacing current IDR (Income Driven Repayment)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D8F0E-42B2-1A45-BFB5-4C3FE372C452}"/>
              </a:ext>
            </a:extLst>
          </p:cNvPr>
          <p:cNvSpPr>
            <a:spLocks noGrp="1"/>
          </p:cNvSpPr>
          <p:nvPr>
            <p:ph type="body" idx="1"/>
          </p:nvPr>
        </p:nvSpPr>
        <p:spPr/>
        <p:txBody>
          <a:bodyPr/>
          <a:lstStyle/>
          <a:p>
            <a:r>
              <a:rPr lang="en-US"/>
              <a:t>Effective July 1, 2026</a:t>
            </a:r>
          </a:p>
        </p:txBody>
      </p:sp>
      <p:sp>
        <p:nvSpPr>
          <p:cNvPr id="2" name="Title 1">
            <a:extLst>
              <a:ext uri="{FF2B5EF4-FFF2-40B4-BE49-F238E27FC236}">
                <a16:creationId xmlns:a16="http://schemas.microsoft.com/office/drawing/2014/main" id="{1F5BB47A-9260-5818-55A1-F3981A0C6402}"/>
              </a:ext>
            </a:extLst>
          </p:cNvPr>
          <p:cNvSpPr>
            <a:spLocks noGrp="1"/>
          </p:cNvSpPr>
          <p:nvPr>
            <p:ph type="title"/>
          </p:nvPr>
        </p:nvSpPr>
        <p:spPr/>
        <p:txBody>
          <a:bodyPr/>
          <a:lstStyle/>
          <a:p>
            <a:r>
              <a:rPr lang="en-US">
                <a:latin typeface="Corbel"/>
              </a:rPr>
              <a:t>Regulatory Changes</a:t>
            </a:r>
            <a:endParaRPr lang="en-US"/>
          </a:p>
        </p:txBody>
      </p:sp>
    </p:spTree>
    <p:extLst>
      <p:ext uri="{BB962C8B-B14F-4D97-AF65-F5344CB8AC3E}">
        <p14:creationId xmlns:p14="http://schemas.microsoft.com/office/powerpoint/2010/main" val="374548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atin typeface="Corbel"/>
              </a:rPr>
              <a:t>Graduate and Professional </a:t>
            </a:r>
            <a:r>
              <a:rPr lang="en-US">
                <a:latin typeface="Corbel"/>
              </a:rPr>
              <a:t>Unsubsidized Loan</a:t>
            </a:r>
            <a:r>
              <a:rPr>
                <a:latin typeface="Corbel"/>
              </a:rPr>
              <a:t> Limits</a:t>
            </a:r>
          </a:p>
        </p:txBody>
      </p:sp>
      <p:graphicFrame>
        <p:nvGraphicFramePr>
          <p:cNvPr id="7" name="Content Placeholder 6">
            <a:extLst>
              <a:ext uri="{FF2B5EF4-FFF2-40B4-BE49-F238E27FC236}">
                <a16:creationId xmlns:a16="http://schemas.microsoft.com/office/drawing/2014/main" id="{D7DA3199-E6C6-E83E-B543-035ECE14272D}"/>
              </a:ext>
            </a:extLst>
          </p:cNvPr>
          <p:cNvGraphicFramePr>
            <a:graphicFrameLocks noGrp="1"/>
          </p:cNvGraphicFramePr>
          <p:nvPr>
            <p:ph idx="1"/>
            <p:extLst>
              <p:ext uri="{D42A27DB-BD31-4B8C-83A1-F6EECF244321}">
                <p14:modId xmlns:p14="http://schemas.microsoft.com/office/powerpoint/2010/main" val="3650820435"/>
              </p:ext>
            </p:extLst>
          </p:nvPr>
        </p:nvGraphicFramePr>
        <p:xfrm>
          <a:off x="809625" y="2247900"/>
          <a:ext cx="7546974" cy="3618404"/>
        </p:xfrm>
        <a:graphic>
          <a:graphicData uri="http://schemas.openxmlformats.org/drawingml/2006/table">
            <a:tbl>
              <a:tblPr bandRow="1">
                <a:tableStyleId>{5C22544A-7EE6-4342-B048-85BDC9FD1C3A}</a:tableStyleId>
              </a:tblPr>
              <a:tblGrid>
                <a:gridCol w="2515658">
                  <a:extLst>
                    <a:ext uri="{9D8B030D-6E8A-4147-A177-3AD203B41FA5}">
                      <a16:colId xmlns:a16="http://schemas.microsoft.com/office/drawing/2014/main" val="425879750"/>
                    </a:ext>
                  </a:extLst>
                </a:gridCol>
                <a:gridCol w="2515658">
                  <a:extLst>
                    <a:ext uri="{9D8B030D-6E8A-4147-A177-3AD203B41FA5}">
                      <a16:colId xmlns:a16="http://schemas.microsoft.com/office/drawing/2014/main" val="3403894563"/>
                    </a:ext>
                  </a:extLst>
                </a:gridCol>
                <a:gridCol w="2515658">
                  <a:extLst>
                    <a:ext uri="{9D8B030D-6E8A-4147-A177-3AD203B41FA5}">
                      <a16:colId xmlns:a16="http://schemas.microsoft.com/office/drawing/2014/main" val="3658901517"/>
                    </a:ext>
                  </a:extLst>
                </a:gridCol>
              </a:tblGrid>
              <a:tr h="632297">
                <a:tc>
                  <a:txBody>
                    <a:bodyPr/>
                    <a:lstStyle/>
                    <a:p>
                      <a:pPr algn="ctr" fontAlgn="base">
                        <a:lnSpc>
                          <a:spcPts val="1650"/>
                        </a:lnSpc>
                        <a:buNone/>
                      </a:pPr>
                      <a:r>
                        <a:rPr lang="en-US" sz="1600" b="1">
                          <a:solidFill>
                            <a:srgbClr val="FFFFFF"/>
                          </a:solidFill>
                          <a:effectLst/>
                        </a:rPr>
                        <a:t>Rule</a:t>
                      </a:r>
                    </a:p>
                  </a:txBody>
                  <a:tcPr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CA1237"/>
                    </a:solidFill>
                  </a:tcPr>
                </a:tc>
                <a:tc>
                  <a:txBody>
                    <a:bodyPr/>
                    <a:lstStyle/>
                    <a:p>
                      <a:pPr algn="ctr" fontAlgn="base">
                        <a:lnSpc>
                          <a:spcPts val="1650"/>
                        </a:lnSpc>
                        <a:buNone/>
                      </a:pPr>
                      <a:r>
                        <a:rPr lang="en-US" sz="1600" b="1">
                          <a:solidFill>
                            <a:srgbClr val="FFFFFF"/>
                          </a:solidFill>
                          <a:effectLst/>
                        </a:rPr>
                        <a:t>Before July 1, 2026</a:t>
                      </a:r>
                    </a:p>
                  </a:txBody>
                  <a:tcPr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CA1237"/>
                    </a:solidFill>
                  </a:tcPr>
                </a:tc>
                <a:tc>
                  <a:txBody>
                    <a:bodyPr/>
                    <a:lstStyle/>
                    <a:p>
                      <a:pPr algn="ctr" fontAlgn="base">
                        <a:lnSpc>
                          <a:spcPts val="1650"/>
                        </a:lnSpc>
                        <a:buNone/>
                      </a:pPr>
                      <a:r>
                        <a:rPr lang="en-US" sz="1600" b="1">
                          <a:solidFill>
                            <a:srgbClr val="FFFFFF"/>
                          </a:solidFill>
                          <a:effectLst/>
                        </a:rPr>
                        <a:t>As of July 1, 2026</a:t>
                      </a:r>
                    </a:p>
                  </a:txBody>
                  <a:tcPr anchor="ct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37300" cap="flat" cmpd="sng" algn="ctr">
                      <a:solidFill>
                        <a:srgbClr val="FFFFFF"/>
                      </a:solidFill>
                      <a:prstDash val="solid"/>
                      <a:round/>
                      <a:headEnd type="none" w="med" len="med"/>
                      <a:tailEnd type="none" w="med" len="med"/>
                    </a:lnB>
                    <a:solidFill>
                      <a:srgbClr val="CA1237"/>
                    </a:solidFill>
                  </a:tcPr>
                </a:tc>
                <a:extLst>
                  <a:ext uri="{0D108BD9-81ED-4DB2-BD59-A6C34878D82A}">
                    <a16:rowId xmlns:a16="http://schemas.microsoft.com/office/drawing/2014/main" val="2469717259"/>
                  </a:ext>
                </a:extLst>
              </a:tr>
              <a:tr h="603114">
                <a:tc>
                  <a:txBody>
                    <a:bodyPr/>
                    <a:lstStyle/>
                    <a:p>
                      <a:pPr algn="r" fontAlgn="base">
                        <a:lnSpc>
                          <a:spcPts val="1650"/>
                        </a:lnSpc>
                        <a:buNone/>
                      </a:pPr>
                      <a:r>
                        <a:rPr lang="en-US" sz="1400" b="1" i="1">
                          <a:solidFill>
                            <a:srgbClr val="000000"/>
                          </a:solidFill>
                          <a:effectLst/>
                        </a:rPr>
                        <a:t>Annual Limit </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1650"/>
                        </a:lnSpc>
                        <a:buNone/>
                      </a:pPr>
                      <a:r>
                        <a:rPr lang="en-US" sz="1400">
                          <a:solidFill>
                            <a:srgbClr val="000000"/>
                          </a:solidFill>
                          <a:effectLst/>
                        </a:rPr>
                        <a:t>GRAD/BUSN: $20,500</a:t>
                      </a:r>
                    </a:p>
                    <a:p>
                      <a:pPr algn="l" fontAlgn="base">
                        <a:lnSpc>
                          <a:spcPts val="1650"/>
                        </a:lnSpc>
                        <a:buNone/>
                      </a:pPr>
                      <a:r>
                        <a:rPr lang="en-US" sz="1400">
                          <a:solidFill>
                            <a:srgbClr val="000000"/>
                          </a:solidFill>
                          <a:effectLst/>
                        </a:rPr>
                        <a:t>Professional: $40,500 or $46,667</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1650"/>
                        </a:lnSpc>
                        <a:buNone/>
                      </a:pPr>
                      <a:r>
                        <a:rPr lang="en-US" sz="1400" u="none" strike="noStrike">
                          <a:solidFill>
                            <a:srgbClr val="000000"/>
                          </a:solidFill>
                          <a:effectLst/>
                        </a:rPr>
                        <a:t>GRAD/BUSN: $20,500</a:t>
                      </a:r>
                    </a:p>
                    <a:p>
                      <a:pPr algn="l" fontAlgn="base">
                        <a:lnSpc>
                          <a:spcPts val="1650"/>
                        </a:lnSpc>
                        <a:buNone/>
                      </a:pPr>
                      <a:r>
                        <a:rPr lang="en-US" sz="1400" u="none" strike="noStrike">
                          <a:solidFill>
                            <a:srgbClr val="000000"/>
                          </a:solidFill>
                          <a:effectLst/>
                        </a:rPr>
                        <a:t>Professional: $50,000</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3730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5270345"/>
                  </a:ext>
                </a:extLst>
              </a:tr>
              <a:tr h="573931">
                <a:tc>
                  <a:txBody>
                    <a:bodyPr/>
                    <a:lstStyle/>
                    <a:p>
                      <a:pPr lvl="0" algn="r">
                        <a:lnSpc>
                          <a:spcPts val="1650"/>
                        </a:lnSpc>
                        <a:buNone/>
                      </a:pPr>
                      <a:r>
                        <a:rPr lang="en-US" sz="1400" b="1" i="1">
                          <a:solidFill>
                            <a:srgbClr val="000000"/>
                          </a:solidFill>
                          <a:effectLst/>
                        </a:rPr>
                        <a:t>Aggregate Limit</a:t>
                      </a:r>
                    </a:p>
                  </a:txBody>
                  <a:tcP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chemeClr val="bg1">
                        <a:lumMod val="95000"/>
                      </a:schemeClr>
                    </a:solidFill>
                  </a:tcPr>
                </a:tc>
                <a:tc>
                  <a:txBody>
                    <a:bodyPr/>
                    <a:lstStyle/>
                    <a:p>
                      <a:pPr lvl="0" algn="l">
                        <a:lnSpc>
                          <a:spcPts val="1650"/>
                        </a:lnSpc>
                        <a:buNone/>
                      </a:pPr>
                      <a:r>
                        <a:rPr lang="en-US" sz="1400" b="0" i="0" u="none" strike="noStrike" noProof="0">
                          <a:solidFill>
                            <a:srgbClr val="000000"/>
                          </a:solidFill>
                          <a:effectLst/>
                          <a:latin typeface="Corbel"/>
                        </a:rPr>
                        <a:t>GRAD/BUSN: $138,500</a:t>
                      </a:r>
                    </a:p>
                    <a:p>
                      <a:pPr lvl="0" algn="l">
                        <a:lnSpc>
                          <a:spcPts val="1650"/>
                        </a:lnSpc>
                        <a:buNone/>
                      </a:pPr>
                      <a:r>
                        <a:rPr lang="en-US" sz="1400" b="0" i="0" u="none" strike="noStrike" noProof="0">
                          <a:solidFill>
                            <a:srgbClr val="000000"/>
                          </a:solidFill>
                          <a:effectLst/>
                          <a:latin typeface="Corbel"/>
                        </a:rPr>
                        <a:t>Professional: $224,000</a:t>
                      </a:r>
                    </a:p>
                  </a:txBody>
                  <a:tcP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chemeClr val="bg1">
                        <a:lumMod val="95000"/>
                      </a:schemeClr>
                    </a:solidFill>
                  </a:tcPr>
                </a:tc>
                <a:tc>
                  <a:txBody>
                    <a:bodyPr/>
                    <a:lstStyle/>
                    <a:p>
                      <a:pPr lvl="0" algn="l">
                        <a:lnSpc>
                          <a:spcPts val="1650"/>
                        </a:lnSpc>
                        <a:buNone/>
                      </a:pPr>
                      <a:r>
                        <a:rPr lang="en-US" sz="1400" b="0" i="0" u="none" strike="noStrike" noProof="0">
                          <a:solidFill>
                            <a:srgbClr val="000000"/>
                          </a:solidFill>
                          <a:effectLst/>
                          <a:latin typeface="Corbel"/>
                        </a:rPr>
                        <a:t>GRAD/BUSN: $100,000</a:t>
                      </a:r>
                      <a:endParaRPr lang="en-US"/>
                    </a:p>
                    <a:p>
                      <a:pPr lvl="0" algn="l">
                        <a:lnSpc>
                          <a:spcPts val="1650"/>
                        </a:lnSpc>
                        <a:buNone/>
                      </a:pPr>
                      <a:r>
                        <a:rPr lang="en-US" sz="1400" b="0" i="0" u="none" strike="noStrike" noProof="0">
                          <a:solidFill>
                            <a:srgbClr val="000000"/>
                          </a:solidFill>
                          <a:effectLst/>
                          <a:latin typeface="Corbel"/>
                        </a:rPr>
                        <a:t>Professional: $200,000</a:t>
                      </a:r>
                    </a:p>
                  </a:txBody>
                  <a:tcPr>
                    <a:lnL w="12429">
                      <a:solidFill>
                        <a:srgbClr val="FFFFFF"/>
                      </a:solidFill>
                    </a:lnL>
                    <a:lnR w="12429">
                      <a:solidFill>
                        <a:srgbClr val="FFFFFF"/>
                      </a:solidFill>
                    </a:lnR>
                    <a:lnT w="12430" cap="flat" cmpd="sng" algn="ctr">
                      <a:solidFill>
                        <a:srgbClr val="FFFFFF"/>
                      </a:solidFill>
                      <a:prstDash val="solid"/>
                      <a:round/>
                      <a:headEnd type="none" w="med" len="med"/>
                      <a:tailEnd type="none" w="med" len="med"/>
                    </a:lnT>
                    <a:lnB w="12429">
                      <a:solidFill>
                        <a:srgbClr val="FFFFFF"/>
                      </a:solidFill>
                    </a:lnB>
                    <a:solidFill>
                      <a:schemeClr val="bg1">
                        <a:lumMod val="95000"/>
                      </a:schemeClr>
                    </a:solidFill>
                  </a:tcPr>
                </a:tc>
                <a:extLst>
                  <a:ext uri="{0D108BD9-81ED-4DB2-BD59-A6C34878D82A}">
                    <a16:rowId xmlns:a16="http://schemas.microsoft.com/office/drawing/2014/main" val="2950081121"/>
                  </a:ext>
                </a:extLst>
              </a:tr>
              <a:tr h="762000">
                <a:tc>
                  <a:txBody>
                    <a:bodyPr/>
                    <a:lstStyle/>
                    <a:p>
                      <a:pPr algn="r" fontAlgn="base">
                        <a:lnSpc>
                          <a:spcPts val="1650"/>
                        </a:lnSpc>
                        <a:buNone/>
                      </a:pPr>
                      <a:r>
                        <a:rPr lang="en-US" sz="1400" b="1" i="1">
                          <a:solidFill>
                            <a:srgbClr val="000000"/>
                          </a:solidFill>
                          <a:effectLst/>
                        </a:rPr>
                        <a:t>Future Eligibility</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29"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1650"/>
                        </a:lnSpc>
                        <a:buNone/>
                      </a:pPr>
                      <a:r>
                        <a:rPr lang="en-US" sz="1400">
                          <a:solidFill>
                            <a:srgbClr val="000000"/>
                          </a:solidFill>
                          <a:effectLst/>
                        </a:rPr>
                        <a:t>Eligibility can be regained by paying down principal, cancelling the loan, or having your loan forgiven.</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29"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1650"/>
                        </a:lnSpc>
                        <a:buNone/>
                      </a:pPr>
                      <a:r>
                        <a:rPr lang="en-US" sz="1400" u="none" strike="noStrike">
                          <a:solidFill>
                            <a:srgbClr val="000000"/>
                          </a:solidFill>
                          <a:effectLst/>
                        </a:rPr>
                        <a:t>Eligibility cannot be regained.</a:t>
                      </a:r>
                      <a:endParaRPr lang="en-US" sz="1400">
                        <a:solidFill>
                          <a:srgbClr val="000000"/>
                        </a:solidFill>
                        <a:effectLst/>
                      </a:endParaRP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29"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1497921"/>
                  </a:ext>
                </a:extLst>
              </a:tr>
              <a:tr h="409575">
                <a:tc>
                  <a:txBody>
                    <a:bodyPr/>
                    <a:lstStyle/>
                    <a:p>
                      <a:pPr algn="r" fontAlgn="base">
                        <a:lnSpc>
                          <a:spcPts val="1650"/>
                        </a:lnSpc>
                        <a:buNone/>
                      </a:pPr>
                      <a:r>
                        <a:rPr lang="en-US" sz="1400" b="1" i="1">
                          <a:solidFill>
                            <a:srgbClr val="000000"/>
                          </a:solidFill>
                          <a:effectLst/>
                        </a:rPr>
                        <a:t>Undergrad Borrowing</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1650"/>
                        </a:lnSpc>
                        <a:buNone/>
                      </a:pPr>
                      <a:r>
                        <a:rPr lang="en-US" sz="1400">
                          <a:solidFill>
                            <a:srgbClr val="000000"/>
                          </a:solidFill>
                          <a:effectLst/>
                        </a:rPr>
                        <a:t>Included in lifetime calculation.</a:t>
                      </a: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1650"/>
                        </a:lnSpc>
                        <a:buNone/>
                      </a:pPr>
                      <a:r>
                        <a:rPr lang="en-US" sz="1400" u="none" strike="noStrike">
                          <a:solidFill>
                            <a:srgbClr val="000000"/>
                          </a:solidFill>
                          <a:effectLst/>
                        </a:rPr>
                        <a:t>Not included in aggregate calculation. </a:t>
                      </a:r>
                      <a:r>
                        <a:rPr lang="en-US" sz="1400" b="0" i="0" u="none" strike="noStrike" noProof="0">
                          <a:solidFill>
                            <a:srgbClr val="000000"/>
                          </a:solidFill>
                          <a:effectLst/>
                          <a:latin typeface="Corbel"/>
                        </a:rPr>
                        <a:t>Lifetime Borrowing limit $257,500 </a:t>
                      </a:r>
                      <a:endParaRPr lang="en-US" sz="1400">
                        <a:solidFill>
                          <a:srgbClr val="000000"/>
                        </a:solidFill>
                        <a:effectLst/>
                      </a:endParaRPr>
                    </a:p>
                  </a:txBody>
                  <a:tcPr>
                    <a:lnL w="12430" cap="flat" cmpd="sng" algn="ctr">
                      <a:solidFill>
                        <a:srgbClr val="FFFFFF"/>
                      </a:solidFill>
                      <a:prstDash val="solid"/>
                      <a:round/>
                      <a:headEnd type="none" w="med" len="med"/>
                      <a:tailEnd type="none" w="med" len="med"/>
                    </a:lnL>
                    <a:lnR w="12430" cap="flat" cmpd="sng" algn="ctr">
                      <a:solidFill>
                        <a:srgbClr val="FFFFFF"/>
                      </a:solidFill>
                      <a:prstDash val="solid"/>
                      <a:round/>
                      <a:headEnd type="none" w="med" len="med"/>
                      <a:tailEnd type="none" w="med" len="med"/>
                    </a:lnR>
                    <a:lnT w="12430" cap="flat" cmpd="sng" algn="ctr">
                      <a:solidFill>
                        <a:srgbClr val="FFFFFF"/>
                      </a:solidFill>
                      <a:prstDash val="solid"/>
                      <a:round/>
                      <a:headEnd type="none" w="med" len="med"/>
                      <a:tailEnd type="none" w="med" len="med"/>
                    </a:lnT>
                    <a:lnB w="1243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2675729"/>
                  </a:ext>
                </a:extLst>
              </a:tr>
            </a:tbl>
          </a:graphicData>
        </a:graphic>
      </p:graphicFrame>
      <p:sp>
        <p:nvSpPr>
          <p:cNvPr id="9" name="TextBox 8">
            <a:extLst>
              <a:ext uri="{FF2B5EF4-FFF2-40B4-BE49-F238E27FC236}">
                <a16:creationId xmlns:a16="http://schemas.microsoft.com/office/drawing/2014/main" id="{3656D4EB-0608-F5D8-1B40-BA57BE2028EE}"/>
              </a:ext>
            </a:extLst>
          </p:cNvPr>
          <p:cNvSpPr txBox="1"/>
          <p:nvPr/>
        </p:nvSpPr>
        <p:spPr>
          <a:xfrm>
            <a:off x="4581728" y="97276"/>
            <a:ext cx="45622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Impacted Students: GRAD and Professional</a:t>
            </a:r>
          </a:p>
        </p:txBody>
      </p:sp>
      <p:sp>
        <p:nvSpPr>
          <p:cNvPr id="10" name="TextBox 9">
            <a:extLst>
              <a:ext uri="{FF2B5EF4-FFF2-40B4-BE49-F238E27FC236}">
                <a16:creationId xmlns:a16="http://schemas.microsoft.com/office/drawing/2014/main" id="{D6FC9A69-C00A-208E-6C72-53F3885F3DEF}"/>
              </a:ext>
            </a:extLst>
          </p:cNvPr>
          <p:cNvSpPr txBox="1"/>
          <p:nvPr/>
        </p:nvSpPr>
        <p:spPr>
          <a:xfrm>
            <a:off x="787530" y="6060660"/>
            <a:ext cx="755661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chemeClr val="bg1"/>
                </a:solidFill>
              </a:rPr>
              <a:t>*Undergraduate borrower changes are not addressed in this slide.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Elimination of Graduate PLUS Loans</a:t>
            </a:r>
          </a:p>
        </p:txBody>
      </p:sp>
      <p:sp>
        <p:nvSpPr>
          <p:cNvPr id="3" name="Content Placeholder 2"/>
          <p:cNvSpPr>
            <a:spLocks noGrp="1"/>
          </p:cNvSpPr>
          <p:nvPr>
            <p:ph idx="1"/>
          </p:nvPr>
        </p:nvSpPr>
        <p:spPr/>
        <p:txBody>
          <a:bodyPr/>
          <a:lstStyle/>
          <a:p>
            <a:r>
              <a:rPr sz="2200"/>
              <a:t>Effective July 1, 2026, Graduate PLUS Loans will no longer be available to new borrowers.</a:t>
            </a:r>
            <a:endParaRPr lang="en-US" sz="2200"/>
          </a:p>
          <a:p>
            <a:r>
              <a:rPr sz="2200"/>
              <a:t>Institutions may need to identify alternative funding sources and increase financial literacy efforts.</a:t>
            </a:r>
          </a:p>
          <a:p>
            <a:r>
              <a:rPr sz="2200"/>
              <a:t>Greater reliance on scholarships, stipends, and private lending.</a:t>
            </a:r>
          </a:p>
        </p:txBody>
      </p:sp>
      <p:sp>
        <p:nvSpPr>
          <p:cNvPr id="7" name="TextBox 6">
            <a:extLst>
              <a:ext uri="{FF2B5EF4-FFF2-40B4-BE49-F238E27FC236}">
                <a16:creationId xmlns:a16="http://schemas.microsoft.com/office/drawing/2014/main" id="{B2175A33-1B62-2349-9152-324835DD7AF3}"/>
              </a:ext>
            </a:extLst>
          </p:cNvPr>
          <p:cNvSpPr txBox="1"/>
          <p:nvPr/>
        </p:nvSpPr>
        <p:spPr>
          <a:xfrm>
            <a:off x="4581728" y="97276"/>
            <a:ext cx="45622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Impacted Students: GRAD and Professional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Transition Period &amp; Grandfathering</a:t>
            </a:r>
          </a:p>
        </p:txBody>
      </p:sp>
      <p:sp>
        <p:nvSpPr>
          <p:cNvPr id="3" name="Content Placeholder 2"/>
          <p:cNvSpPr>
            <a:spLocks noGrp="1"/>
          </p:cNvSpPr>
          <p:nvPr>
            <p:ph idx="1"/>
          </p:nvPr>
        </p:nvSpPr>
        <p:spPr>
          <a:xfrm>
            <a:off x="809553" y="2026414"/>
            <a:ext cx="7547372" cy="3515006"/>
          </a:xfrm>
        </p:spPr>
        <p:txBody>
          <a:bodyPr/>
          <a:lstStyle/>
          <a:p>
            <a:r>
              <a:rPr sz="2200"/>
              <a:t>Students with loans prior to July 1, 2026, may continue under old </a:t>
            </a:r>
            <a:r>
              <a:rPr lang="en-US" sz="2200"/>
              <a:t>borrowing limits</a:t>
            </a:r>
            <a:r>
              <a:rPr sz="2200"/>
              <a:t> up to three years or until program completion</a:t>
            </a:r>
            <a:r>
              <a:rPr lang="en-US" sz="2200"/>
              <a:t> (whichever is less)</a:t>
            </a:r>
            <a:r>
              <a:rPr sz="2200"/>
              <a:t>.</a:t>
            </a:r>
            <a:endParaRPr lang="en-US" sz="2200"/>
          </a:p>
          <a:p>
            <a:r>
              <a:rPr sz="2200"/>
              <a:t>Important for enrollment management and communication planning.</a:t>
            </a:r>
          </a:p>
          <a:p>
            <a:r>
              <a:rPr sz="2200"/>
              <a:t>Overlapping cohorts will require clear guidance from financial aid offices.</a:t>
            </a:r>
          </a:p>
          <a:p>
            <a:r>
              <a:rPr lang="en-US" sz="2200"/>
              <a:t>An established borrower loses grandfathered access rights to the pre-July 1, 2026, borrowing rules if they do any of the following: </a:t>
            </a:r>
          </a:p>
          <a:p>
            <a:pPr marL="1200150" lvl="1">
              <a:buFont typeface="Courier New" panose="020B0604020202020204" pitchFamily="34" charset="0"/>
              <a:buChar char="o"/>
            </a:pPr>
            <a:r>
              <a:rPr lang="en-US" sz="2050"/>
              <a:t> Change programs (limited exception)</a:t>
            </a:r>
            <a:endParaRPr lang="en-US" sz="1800"/>
          </a:p>
          <a:p>
            <a:pPr marL="1200150" lvl="1">
              <a:buFont typeface="Courier New" panose="020B0604020202020204" pitchFamily="34" charset="0"/>
              <a:buChar char="o"/>
            </a:pPr>
            <a:r>
              <a:rPr lang="en-US" sz="2050"/>
              <a:t> Take a Leave of Absence (very limited exception)</a:t>
            </a:r>
            <a:endParaRPr lang="en-US"/>
          </a:p>
          <a:p>
            <a:pPr marL="1200150" lvl="1">
              <a:buFont typeface="Courier New" panose="020B0604020202020204" pitchFamily="34" charset="0"/>
              <a:buChar char="o"/>
            </a:pPr>
            <a:r>
              <a:rPr lang="en-US" sz="2050"/>
              <a:t> Fail to graduate before their expected graduation timeline</a:t>
            </a:r>
            <a:endParaRPr lang="en-US"/>
          </a:p>
        </p:txBody>
      </p:sp>
      <p:sp>
        <p:nvSpPr>
          <p:cNvPr id="5" name="TextBox 4">
            <a:extLst>
              <a:ext uri="{FF2B5EF4-FFF2-40B4-BE49-F238E27FC236}">
                <a16:creationId xmlns:a16="http://schemas.microsoft.com/office/drawing/2014/main" id="{F6B4925A-BBFE-EACB-B719-52C26C5A7A5D}"/>
              </a:ext>
            </a:extLst>
          </p:cNvPr>
          <p:cNvSpPr txBox="1"/>
          <p:nvPr/>
        </p:nvSpPr>
        <p:spPr>
          <a:xfrm>
            <a:off x="4737370" y="97276"/>
            <a:ext cx="4406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Impacted Students: Established Borrowers</a:t>
            </a:r>
          </a:p>
        </p:txBody>
      </p:sp>
    </p:spTree>
  </p:cSld>
  <p:clrMapOvr>
    <a:masterClrMapping/>
  </p:clrMapOvr>
</p:sld>
</file>

<file path=ppt/theme/theme1.xml><?xml version="1.0" encoding="utf-8"?>
<a:theme xmlns:a="http://schemas.openxmlformats.org/drawingml/2006/main" name="WSU Theme 3">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Corbel">
      <a:majorFont>
        <a:latin typeface="Corbel"/>
        <a:ea typeface=""/>
        <a:cs typeface=""/>
      </a:majorFont>
      <a:minorFont>
        <a:latin typeface="Corbe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heme 3" id="{925FC3A9-49FB-4F90-9BAB-CEEAF8A5C672}" vid="{43AA74AE-58C9-49A9-878A-9E7A2FD178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0e66b9-d171-404e-a889-4dbfaf8d17df">
      <Terms xmlns="http://schemas.microsoft.com/office/infopath/2007/PartnerControls"/>
    </lcf76f155ced4ddcb4097134ff3c332f>
    <TaxCatchAll xmlns="2ede3c53-7a4b-47bc-9966-a8e0855f82cb" xsi:nil="true"/>
    <_Flow_SignoffStatus xmlns="c70e66b9-d171-404e-a889-4dbfaf8d17df" xsi:nil="true"/>
    <Notes xmlns="c70e66b9-d171-404e-a889-4dbfaf8d17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3EC92978114D4EBAD83EBA524275C2" ma:contentTypeVersion="20" ma:contentTypeDescription="Create a new document." ma:contentTypeScope="" ma:versionID="1b6b1e5c0f87aa7412b77f7dc9eea701">
  <xsd:schema xmlns:xsd="http://www.w3.org/2001/XMLSchema" xmlns:xs="http://www.w3.org/2001/XMLSchema" xmlns:p="http://schemas.microsoft.com/office/2006/metadata/properties" xmlns:ns2="c70e66b9-d171-404e-a889-4dbfaf8d17df" xmlns:ns3="4dc845fc-a0a7-4afe-bfdb-0a25efe6accb" xmlns:ns4="2ede3c53-7a4b-47bc-9966-a8e0855f82cb" targetNamespace="http://schemas.microsoft.com/office/2006/metadata/properties" ma:root="true" ma:fieldsID="8290bd9143c21c83f0c64a3ded6f4418" ns2:_="" ns3:_="" ns4:_="">
    <xsd:import namespace="c70e66b9-d171-404e-a889-4dbfaf8d17df"/>
    <xsd:import namespace="4dc845fc-a0a7-4afe-bfdb-0a25efe6accb"/>
    <xsd:import namespace="2ede3c53-7a4b-47bc-9966-a8e0855f82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LengthInSeconds" minOccurs="0"/>
                <xsd:element ref="ns2:lcf76f155ced4ddcb4097134ff3c332f" minOccurs="0"/>
                <xsd:element ref="ns4:TaxCatchAll"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e66b9-d171-404e-a889-4dbfaf8d1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Notes" ma:index="25" nillable="true" ma:displayName="Notes" ma:format="Dropdown" ma:internalName="Notes">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c845fc-a0a7-4afe-bfdb-0a25efe6ac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de3c53-7a4b-47bc-9966-a8e0855f82c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3ba6aa-44e1-49ab-9eb3-78d713f0b706}" ma:internalName="TaxCatchAll" ma:showField="CatchAllData" ma:web="2ede3c53-7a4b-47bc-9966-a8e0855f82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40695-8E5E-42A3-989A-96C11186460C}">
  <ds:schemaRefs>
    <ds:schemaRef ds:uri="2ede3c53-7a4b-47bc-9966-a8e0855f82cb"/>
    <ds:schemaRef ds:uri="c70e66b9-d171-404e-a889-4dbfaf8d17d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55BA50-2FA0-4F83-8611-273C7B04DB56}">
  <ds:schemaRefs>
    <ds:schemaRef ds:uri="http://schemas.microsoft.com/sharepoint/v3/contenttype/forms"/>
  </ds:schemaRefs>
</ds:datastoreItem>
</file>

<file path=customXml/itemProps3.xml><?xml version="1.0" encoding="utf-8"?>
<ds:datastoreItem xmlns:ds="http://schemas.openxmlformats.org/officeDocument/2006/customXml" ds:itemID="{AB581669-A130-40E7-A883-87E598D60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e66b9-d171-404e-a889-4dbfaf8d17df"/>
    <ds:schemaRef ds:uri="4dc845fc-a0a7-4afe-bfdb-0a25efe6accb"/>
    <ds:schemaRef ds:uri="2ede3c53-7a4b-47bc-9966-a8e0855f8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WSU Theme 3</Template>
  <Application>Microsoft Office PowerPoint</Application>
  <PresentationFormat>On-screen Show (4:3)</PresentationFormat>
  <Slides>24</Slides>
  <Notes>23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WSU Theme 3</vt:lpstr>
      <vt:lpstr>Impact of the One Big Beautiful Bill Act (OBBBA) on Financial Aid for Grad &amp; Professional Programs</vt:lpstr>
      <vt:lpstr>Why This Matters for Graduate &amp; Professional Programs</vt:lpstr>
      <vt:lpstr>Institutional Challenges</vt:lpstr>
      <vt:lpstr>Key Timeline &amp; Effective Dates</vt:lpstr>
      <vt:lpstr>Summary of Major Financial Aid Changes</vt:lpstr>
      <vt:lpstr>Regulatory Changes</vt:lpstr>
      <vt:lpstr>Graduate and Professional Unsubsidized Loan Limits</vt:lpstr>
      <vt:lpstr>Elimination of Graduate PLUS Loans</vt:lpstr>
      <vt:lpstr>Transition Period &amp; Grandfathering</vt:lpstr>
      <vt:lpstr>Important Terminology</vt:lpstr>
      <vt:lpstr>Professional Student</vt:lpstr>
      <vt:lpstr>Nursing - DNP</vt:lpstr>
      <vt:lpstr>Institutional Accountability</vt:lpstr>
      <vt:lpstr>Loan Proration</vt:lpstr>
      <vt:lpstr>Loan Proration Schedule (Graduate &amp; Professional)</vt:lpstr>
      <vt:lpstr>Loan Proration Schedule (MBA)</vt:lpstr>
      <vt:lpstr>Funding Gap &amp; Historical Borrowing</vt:lpstr>
      <vt:lpstr>Funding Gaps:</vt:lpstr>
      <vt:lpstr>Funding Gap Case Example: Professional Student Impact</vt:lpstr>
      <vt:lpstr>Grad PLUS Loans Borrowed by Academic Career</vt:lpstr>
      <vt:lpstr>Challenges and Risks</vt:lpstr>
      <vt:lpstr>Next Steps</vt:lpstr>
      <vt:lpstr>Summary &amp; Key Takeaways</vt:lpstr>
      <vt:lpstr>Questions &amp;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revision>7</cp:revision>
  <dcterms:created xsi:type="dcterms:W3CDTF">2013-01-27T09:14:16Z</dcterms:created>
  <dcterms:modified xsi:type="dcterms:W3CDTF">2026-01-27T20:19:05Z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0x010100E33EC92978114D4EBAD83EBA524275C2</vt:lpwstr>
  </property>
  <property fmtid="{D5CDD505-2E9C-101B-9397-08002B2CF9AE}" pid="3" name="MediaServiceImageTags">
    <vt:lpwstr/>
  </property>
</Properties>
</file>